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Poppins" panose="00000500000000000000" pitchFamily="2" charset="-18"/>
      <p:regular r:id="rId17"/>
    </p:embeddedFont>
    <p:embeddedFont>
      <p:font typeface="Poppins Bold" panose="00000800000000000000" charset="-18"/>
      <p:regular r:id="rId18"/>
    </p:embeddedFont>
    <p:embeddedFont>
      <p:font typeface="Roboto" panose="02000000000000000000" pitchFamily="2" charset="0"/>
      <p:regular r:id="rId19"/>
    </p:embeddedFont>
    <p:embeddedFont>
      <p:font typeface="Roboto Bold" panose="02000000000000000000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144" y="3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hyperlink" Target="https://prf.ujep.cz/en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7.svg"/><Relationship Id="rId7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0.svg"/><Relationship Id="rId7" Type="http://schemas.openxmlformats.org/officeDocument/2006/relationships/image" Target="../media/image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11" Type="http://schemas.openxmlformats.org/officeDocument/2006/relationships/hyperlink" Target="https://cppv.ujep.cz/en/" TargetMode="External"/><Relationship Id="rId5" Type="http://schemas.openxmlformats.org/officeDocument/2006/relationships/image" Target="../media/image15.svg"/><Relationship Id="rId10" Type="http://schemas.openxmlformats.org/officeDocument/2006/relationships/image" Target="../media/image23.jpeg"/><Relationship Id="rId4" Type="http://schemas.openxmlformats.org/officeDocument/2006/relationships/image" Target="../media/image14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6.png"/><Relationship Id="rId7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28.svg"/><Relationship Id="rId4" Type="http://schemas.openxmlformats.org/officeDocument/2006/relationships/image" Target="../media/image7.sv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9.png"/><Relationship Id="rId7" Type="http://schemas.openxmlformats.org/officeDocument/2006/relationships/image" Target="../media/image8.png"/><Relationship Id="rId12" Type="http://schemas.openxmlformats.org/officeDocument/2006/relationships/image" Target="../media/image28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11" Type="http://schemas.openxmlformats.org/officeDocument/2006/relationships/image" Target="../media/image27.png"/><Relationship Id="rId5" Type="http://schemas.openxmlformats.org/officeDocument/2006/relationships/image" Target="../media/image14.png"/><Relationship Id="rId10" Type="http://schemas.openxmlformats.org/officeDocument/2006/relationships/hyperlink" Target="https://cppv.ujep.cz/en/" TargetMode="External"/><Relationship Id="rId4" Type="http://schemas.openxmlformats.org/officeDocument/2006/relationships/image" Target="../media/image20.svg"/><Relationship Id="rId9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7.svg"/><Relationship Id="rId7" Type="http://schemas.openxmlformats.org/officeDocument/2006/relationships/image" Target="../media/image32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7.svg"/><Relationship Id="rId7" Type="http://schemas.openxmlformats.org/officeDocument/2006/relationships/image" Target="../media/image3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7.svg"/><Relationship Id="rId7" Type="http://schemas.openxmlformats.org/officeDocument/2006/relationships/image" Target="../media/image15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2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19.png"/><Relationship Id="rId7" Type="http://schemas.openxmlformats.org/officeDocument/2006/relationships/image" Target="../media/image40.png"/><Relationship Id="rId12" Type="http://schemas.openxmlformats.org/officeDocument/2006/relationships/hyperlink" Target="https://cppv.ujep.cz/en/" TargetMode="Externa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11" Type="http://schemas.openxmlformats.org/officeDocument/2006/relationships/image" Target="../media/image42.jpeg"/><Relationship Id="rId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20.svg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20.svg"/><Relationship Id="rId7" Type="http://schemas.openxmlformats.org/officeDocument/2006/relationships/image" Target="../media/image9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hyperlink" Target="https://cppv.ujep.cz/en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19.png"/><Relationship Id="rId7" Type="http://schemas.openxmlformats.org/officeDocument/2006/relationships/image" Target="../media/image4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11" Type="http://schemas.openxmlformats.org/officeDocument/2006/relationships/image" Target="../media/image44.jpeg"/><Relationship Id="rId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20.svg"/><Relationship Id="rId9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19.png"/><Relationship Id="rId7" Type="http://schemas.openxmlformats.org/officeDocument/2006/relationships/image" Target="../media/image40.png"/><Relationship Id="rId12" Type="http://schemas.openxmlformats.org/officeDocument/2006/relationships/hyperlink" Target="https://cppv.ujep.cz/en/" TargetMode="Externa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11" Type="http://schemas.openxmlformats.org/officeDocument/2006/relationships/image" Target="../media/image42.jpeg"/><Relationship Id="rId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20.svg"/><Relationship Id="rId9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13" Type="http://schemas.openxmlformats.org/officeDocument/2006/relationships/image" Target="../media/image27.png"/><Relationship Id="rId3" Type="http://schemas.openxmlformats.org/officeDocument/2006/relationships/image" Target="../media/image7.svg"/><Relationship Id="rId7" Type="http://schemas.openxmlformats.org/officeDocument/2006/relationships/image" Target="../media/image46.png"/><Relationship Id="rId12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2.png"/><Relationship Id="rId5" Type="http://schemas.openxmlformats.org/officeDocument/2006/relationships/image" Target="../media/image8.png"/><Relationship Id="rId10" Type="http://schemas.openxmlformats.org/officeDocument/2006/relationships/image" Target="../media/image49.svg"/><Relationship Id="rId4" Type="http://schemas.openxmlformats.org/officeDocument/2006/relationships/image" Target="../media/image45.jpeg"/><Relationship Id="rId9" Type="http://schemas.openxmlformats.org/officeDocument/2006/relationships/image" Target="../media/image48.png"/><Relationship Id="rId14" Type="http://schemas.openxmlformats.org/officeDocument/2006/relationships/image" Target="../media/image2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Obrázek 26">
            <a:extLst>
              <a:ext uri="{FF2B5EF4-FFF2-40B4-BE49-F238E27FC236}">
                <a16:creationId xmlns:a16="http://schemas.microsoft.com/office/drawing/2014/main" id="{7C4F6F2A-0C4D-5BCB-400A-B53F21D96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622" y="142500"/>
            <a:ext cx="5058473" cy="2996971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10547880" y="2197100"/>
            <a:ext cx="7082813" cy="7061200"/>
            <a:chOff x="0" y="0"/>
            <a:chExt cx="1536202" cy="15315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36202" cy="1531514"/>
            </a:xfrm>
            <a:custGeom>
              <a:avLst/>
              <a:gdLst/>
              <a:ahLst/>
              <a:cxnLst/>
              <a:rect l="l" t="t" r="r" b="b"/>
              <a:pathLst>
                <a:path w="1536202" h="1531514">
                  <a:moveTo>
                    <a:pt x="47001" y="0"/>
                  </a:moveTo>
                  <a:lnTo>
                    <a:pt x="1489200" y="0"/>
                  </a:lnTo>
                  <a:cubicBezTo>
                    <a:pt x="1501666" y="0"/>
                    <a:pt x="1513621" y="4952"/>
                    <a:pt x="1522435" y="13766"/>
                  </a:cubicBezTo>
                  <a:cubicBezTo>
                    <a:pt x="1531250" y="22581"/>
                    <a:pt x="1536202" y="34536"/>
                    <a:pt x="1536202" y="47001"/>
                  </a:cubicBezTo>
                  <a:lnTo>
                    <a:pt x="1536202" y="1484513"/>
                  </a:lnTo>
                  <a:cubicBezTo>
                    <a:pt x="1536202" y="1496978"/>
                    <a:pt x="1531250" y="1508933"/>
                    <a:pt x="1522435" y="1517748"/>
                  </a:cubicBezTo>
                  <a:cubicBezTo>
                    <a:pt x="1513621" y="1526562"/>
                    <a:pt x="1501666" y="1531514"/>
                    <a:pt x="1489200" y="1531514"/>
                  </a:cubicBezTo>
                  <a:lnTo>
                    <a:pt x="47001" y="1531514"/>
                  </a:lnTo>
                  <a:cubicBezTo>
                    <a:pt x="34536" y="1531514"/>
                    <a:pt x="22581" y="1526562"/>
                    <a:pt x="13766" y="1517748"/>
                  </a:cubicBezTo>
                  <a:cubicBezTo>
                    <a:pt x="4952" y="1508933"/>
                    <a:pt x="0" y="1496978"/>
                    <a:pt x="0" y="1484513"/>
                  </a:cubicBezTo>
                  <a:lnTo>
                    <a:pt x="0" y="47001"/>
                  </a:lnTo>
                  <a:cubicBezTo>
                    <a:pt x="0" y="34536"/>
                    <a:pt x="4952" y="22581"/>
                    <a:pt x="13766" y="13766"/>
                  </a:cubicBezTo>
                  <a:cubicBezTo>
                    <a:pt x="22581" y="4952"/>
                    <a:pt x="34536" y="0"/>
                    <a:pt x="47001" y="0"/>
                  </a:cubicBezTo>
                  <a:close/>
                </a:path>
              </a:pathLst>
            </a:custGeom>
            <a:solidFill>
              <a:srgbClr val="2E584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536202" cy="15791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464262" y="7701674"/>
            <a:ext cx="1895600" cy="189560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5D2F1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0826606" y="8260544"/>
            <a:ext cx="913940" cy="934977"/>
          </a:xfrm>
          <a:custGeom>
            <a:avLst/>
            <a:gdLst/>
            <a:ahLst/>
            <a:cxnLst/>
            <a:rect l="l" t="t" r="r" b="b"/>
            <a:pathLst>
              <a:path w="913940" h="934977">
                <a:moveTo>
                  <a:pt x="0" y="0"/>
                </a:moveTo>
                <a:lnTo>
                  <a:pt x="913941" y="0"/>
                </a:lnTo>
                <a:lnTo>
                  <a:pt x="913941" y="934978"/>
                </a:lnTo>
                <a:lnTo>
                  <a:pt x="0" y="9349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2235171" y="6249926"/>
            <a:ext cx="6145245" cy="6145245"/>
          </a:xfrm>
          <a:custGeom>
            <a:avLst/>
            <a:gdLst/>
            <a:ahLst/>
            <a:cxnLst/>
            <a:rect l="l" t="t" r="r" b="b"/>
            <a:pathLst>
              <a:path w="6145245" h="6145245">
                <a:moveTo>
                  <a:pt x="0" y="0"/>
                </a:moveTo>
                <a:lnTo>
                  <a:pt x="6145245" y="0"/>
                </a:lnTo>
                <a:lnTo>
                  <a:pt x="6145245" y="6145245"/>
                </a:lnTo>
                <a:lnTo>
                  <a:pt x="0" y="61452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4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1047303" y="6249926"/>
            <a:ext cx="4845497" cy="811274"/>
            <a:chOff x="0" y="0"/>
            <a:chExt cx="1276180" cy="21366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76180" cy="213669"/>
            </a:xfrm>
            <a:custGeom>
              <a:avLst/>
              <a:gdLst/>
              <a:ahLst/>
              <a:cxnLst/>
              <a:rect l="l" t="t" r="r" b="b"/>
              <a:pathLst>
                <a:path w="1276180" h="213669">
                  <a:moveTo>
                    <a:pt x="106834" y="0"/>
                  </a:moveTo>
                  <a:lnTo>
                    <a:pt x="1169346" y="0"/>
                  </a:lnTo>
                  <a:cubicBezTo>
                    <a:pt x="1228349" y="0"/>
                    <a:pt x="1276180" y="47831"/>
                    <a:pt x="1276180" y="106834"/>
                  </a:cubicBezTo>
                  <a:lnTo>
                    <a:pt x="1276180" y="106834"/>
                  </a:lnTo>
                  <a:cubicBezTo>
                    <a:pt x="1276180" y="135169"/>
                    <a:pt x="1264925" y="162342"/>
                    <a:pt x="1244889" y="182378"/>
                  </a:cubicBezTo>
                  <a:cubicBezTo>
                    <a:pt x="1224854" y="202413"/>
                    <a:pt x="1197680" y="213669"/>
                    <a:pt x="1169346" y="213669"/>
                  </a:cubicBezTo>
                  <a:lnTo>
                    <a:pt x="106834" y="213669"/>
                  </a:lnTo>
                  <a:cubicBezTo>
                    <a:pt x="47831" y="213669"/>
                    <a:pt x="0" y="165837"/>
                    <a:pt x="0" y="106834"/>
                  </a:cubicBezTo>
                  <a:lnTo>
                    <a:pt x="0" y="106834"/>
                  </a:lnTo>
                  <a:cubicBezTo>
                    <a:pt x="0" y="47831"/>
                    <a:pt x="47831" y="0"/>
                    <a:pt x="106834" y="0"/>
                  </a:cubicBezTo>
                  <a:close/>
                </a:path>
              </a:pathLst>
            </a:custGeom>
            <a:solidFill>
              <a:srgbClr val="FF9960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276180" cy="2612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6150168" y="5487148"/>
            <a:ext cx="3835400" cy="3835400"/>
          </a:xfrm>
          <a:custGeom>
            <a:avLst/>
            <a:gdLst/>
            <a:ahLst/>
            <a:cxnLst/>
            <a:rect l="l" t="t" r="r" b="b"/>
            <a:pathLst>
              <a:path w="3835400" h="3835400">
                <a:moveTo>
                  <a:pt x="0" y="0"/>
                </a:moveTo>
                <a:lnTo>
                  <a:pt x="3835400" y="0"/>
                </a:lnTo>
                <a:lnTo>
                  <a:pt x="3835400" y="3835400"/>
                </a:lnTo>
                <a:lnTo>
                  <a:pt x="0" y="3835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3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9687570" y="4707397"/>
            <a:ext cx="1139037" cy="1139037"/>
          </a:xfrm>
          <a:custGeom>
            <a:avLst/>
            <a:gdLst/>
            <a:ahLst/>
            <a:cxnLst/>
            <a:rect l="l" t="t" r="r" b="b"/>
            <a:pathLst>
              <a:path w="1139037" h="1139037">
                <a:moveTo>
                  <a:pt x="0" y="0"/>
                </a:moveTo>
                <a:lnTo>
                  <a:pt x="1139036" y="0"/>
                </a:lnTo>
                <a:lnTo>
                  <a:pt x="1139036" y="1139036"/>
                </a:lnTo>
                <a:lnTo>
                  <a:pt x="0" y="113903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3288257" y="7878700"/>
            <a:ext cx="763689" cy="763689"/>
          </a:xfrm>
          <a:custGeom>
            <a:avLst/>
            <a:gdLst/>
            <a:ahLst/>
            <a:cxnLst/>
            <a:rect l="l" t="t" r="r" b="b"/>
            <a:pathLst>
              <a:path w="763689" h="763689">
                <a:moveTo>
                  <a:pt x="0" y="0"/>
                </a:moveTo>
                <a:lnTo>
                  <a:pt x="763689" y="0"/>
                </a:lnTo>
                <a:lnTo>
                  <a:pt x="763689" y="763689"/>
                </a:lnTo>
                <a:lnTo>
                  <a:pt x="0" y="76368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5082163" y="6433313"/>
            <a:ext cx="297318" cy="444500"/>
          </a:xfrm>
          <a:custGeom>
            <a:avLst/>
            <a:gdLst/>
            <a:ahLst/>
            <a:cxnLst/>
            <a:rect l="l" t="t" r="r" b="b"/>
            <a:pathLst>
              <a:path w="297318" h="444500">
                <a:moveTo>
                  <a:pt x="0" y="0"/>
                </a:moveTo>
                <a:lnTo>
                  <a:pt x="297318" y="0"/>
                </a:lnTo>
                <a:lnTo>
                  <a:pt x="297318" y="444500"/>
                </a:lnTo>
                <a:lnTo>
                  <a:pt x="0" y="4445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0547880" y="466705"/>
            <a:ext cx="7503507" cy="1730395"/>
          </a:xfrm>
          <a:custGeom>
            <a:avLst/>
            <a:gdLst/>
            <a:ahLst/>
            <a:cxnLst/>
            <a:rect l="l" t="t" r="r" b="b"/>
            <a:pathLst>
              <a:path w="7503507" h="1730395">
                <a:moveTo>
                  <a:pt x="0" y="0"/>
                </a:moveTo>
                <a:lnTo>
                  <a:pt x="7503507" y="0"/>
                </a:lnTo>
                <a:lnTo>
                  <a:pt x="7503507" y="1730395"/>
                </a:lnTo>
                <a:lnTo>
                  <a:pt x="0" y="173039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14797" b="-25365"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503959" y="724073"/>
            <a:ext cx="3691695" cy="1111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FACULTY OF SCIENCE,</a:t>
            </a:r>
          </a:p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JAN EVANGELISTA PURKYNĚ UNIVERSITY IN ÚSTÍ NAD LABEM</a:t>
            </a:r>
          </a:p>
          <a:p>
            <a:pPr algn="l">
              <a:lnSpc>
                <a:spcPts val="2240"/>
              </a:lnSpc>
              <a:spcBef>
                <a:spcPct val="0"/>
              </a:spcBef>
            </a:pPr>
            <a:endParaRPr lang="en-US" sz="16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733800" y="724073"/>
            <a:ext cx="1083265" cy="2690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  <a:spcBef>
                <a:spcPct val="0"/>
              </a:spcBef>
            </a:pPr>
            <a:r>
              <a:rPr lang="en-US" sz="1600" b="1" u="sng" dirty="0">
                <a:solidFill>
                  <a:srgbClr val="2E584F"/>
                </a:solidFill>
                <a:latin typeface="Poppins Bold"/>
                <a:ea typeface="Poppins Bold"/>
                <a:cs typeface="Poppins Bold"/>
                <a:sym typeface="Poppins Bold"/>
                <a:hlinkClick r:id="rId14" tooltip="https://prf.ujep.cz/en/"/>
              </a:rPr>
              <a:t>Home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47303" y="3082925"/>
            <a:ext cx="9129102" cy="4245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093"/>
              </a:lnSpc>
            </a:pPr>
            <a:r>
              <a:rPr lang="en-US" sz="85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AI in STEM education </a:t>
            </a:r>
          </a:p>
          <a:p>
            <a:pPr algn="l">
              <a:lnSpc>
                <a:spcPts val="11093"/>
              </a:lnSpc>
            </a:pPr>
            <a:endParaRPr lang="en-US" sz="8599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494351" y="6357113"/>
            <a:ext cx="3587811" cy="473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9"/>
              </a:lnSpc>
            </a:pPr>
            <a:r>
              <a:rPr lang="en-US" sz="22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Start Presentation</a:t>
            </a:r>
          </a:p>
        </p:txBody>
      </p:sp>
      <p:sp>
        <p:nvSpPr>
          <p:cNvPr id="25" name="Freeform 25"/>
          <p:cNvSpPr/>
          <p:nvPr/>
        </p:nvSpPr>
        <p:spPr>
          <a:xfrm>
            <a:off x="1531827" y="7878700"/>
            <a:ext cx="1541548" cy="1541548"/>
          </a:xfrm>
          <a:custGeom>
            <a:avLst/>
            <a:gdLst/>
            <a:ahLst/>
            <a:cxnLst/>
            <a:rect l="l" t="t" r="r" b="b"/>
            <a:pathLst>
              <a:path w="1541548" h="1541548">
                <a:moveTo>
                  <a:pt x="0" y="0"/>
                </a:moveTo>
                <a:lnTo>
                  <a:pt x="1541548" y="0"/>
                </a:lnTo>
                <a:lnTo>
                  <a:pt x="1541548" y="1541548"/>
                </a:lnTo>
                <a:lnTo>
                  <a:pt x="0" y="154154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456753" y="9591573"/>
            <a:ext cx="8390596" cy="400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4"/>
              </a:lnSpc>
              <a:spcBef>
                <a:spcPct val="0"/>
              </a:spcBef>
            </a:pPr>
            <a:r>
              <a:rPr lang="en-US" sz="223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Kateřina Jančaříková          katerina.jancarikova@ujep.cz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1110297" y="3151173"/>
            <a:ext cx="6149003" cy="6107127"/>
            <a:chOff x="0" y="0"/>
            <a:chExt cx="5154410" cy="511930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154306" cy="5118949"/>
            </a:xfrm>
            <a:custGeom>
              <a:avLst/>
              <a:gdLst/>
              <a:ahLst/>
              <a:cxnLst/>
              <a:rect l="l" t="t" r="r" b="b"/>
              <a:pathLst>
                <a:path w="5154306" h="5118949">
                  <a:moveTo>
                    <a:pt x="237103" y="0"/>
                  </a:moveTo>
                  <a:cubicBezTo>
                    <a:pt x="106696" y="0"/>
                    <a:pt x="0" y="135897"/>
                    <a:pt x="0" y="301993"/>
                  </a:cubicBezTo>
                  <a:lnTo>
                    <a:pt x="0" y="3445346"/>
                  </a:lnTo>
                  <a:cubicBezTo>
                    <a:pt x="0" y="3611442"/>
                    <a:pt x="104222" y="3776226"/>
                    <a:pt x="231639" y="3811546"/>
                  </a:cubicBezTo>
                  <a:lnTo>
                    <a:pt x="4922667" y="5112479"/>
                  </a:lnTo>
                  <a:cubicBezTo>
                    <a:pt x="5050084" y="5146866"/>
                    <a:pt x="5154306" y="5040789"/>
                    <a:pt x="5154306" y="4874693"/>
                  </a:cubicBezTo>
                  <a:lnTo>
                    <a:pt x="5154306" y="301993"/>
                  </a:lnTo>
                  <a:cubicBezTo>
                    <a:pt x="5154306" y="135897"/>
                    <a:pt x="5047610" y="0"/>
                    <a:pt x="4917203" y="0"/>
                  </a:cubicBezTo>
                  <a:lnTo>
                    <a:pt x="237103" y="0"/>
                  </a:lnTo>
                  <a:close/>
                </a:path>
              </a:pathLst>
            </a:custGeom>
            <a:blipFill>
              <a:blip r:embed="rId15"/>
              <a:stretch>
                <a:fillRect l="-38673" r="-38673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91600" y="1765300"/>
            <a:ext cx="8230047" cy="3225800"/>
            <a:chOff x="0" y="0"/>
            <a:chExt cx="1785027" cy="6996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85027" cy="699648"/>
            </a:xfrm>
            <a:custGeom>
              <a:avLst/>
              <a:gdLst/>
              <a:ahLst/>
              <a:cxnLst/>
              <a:rect l="l" t="t" r="r" b="b"/>
              <a:pathLst>
                <a:path w="1785027" h="699648">
                  <a:moveTo>
                    <a:pt x="40450" y="0"/>
                  </a:moveTo>
                  <a:lnTo>
                    <a:pt x="1744577" y="0"/>
                  </a:lnTo>
                  <a:cubicBezTo>
                    <a:pt x="1766917" y="0"/>
                    <a:pt x="1785027" y="18110"/>
                    <a:pt x="1785027" y="40450"/>
                  </a:cubicBezTo>
                  <a:lnTo>
                    <a:pt x="1785027" y="659199"/>
                  </a:lnTo>
                  <a:cubicBezTo>
                    <a:pt x="1785027" y="681539"/>
                    <a:pt x="1766917" y="699648"/>
                    <a:pt x="1744577" y="699648"/>
                  </a:cubicBezTo>
                  <a:lnTo>
                    <a:pt x="40450" y="699648"/>
                  </a:lnTo>
                  <a:cubicBezTo>
                    <a:pt x="29722" y="699648"/>
                    <a:pt x="19433" y="695387"/>
                    <a:pt x="11847" y="687801"/>
                  </a:cubicBezTo>
                  <a:cubicBezTo>
                    <a:pt x="4262" y="680215"/>
                    <a:pt x="0" y="669927"/>
                    <a:pt x="0" y="659199"/>
                  </a:cubicBezTo>
                  <a:lnTo>
                    <a:pt x="0" y="40450"/>
                  </a:lnTo>
                  <a:cubicBezTo>
                    <a:pt x="0" y="18110"/>
                    <a:pt x="18110" y="0"/>
                    <a:pt x="40450" y="0"/>
                  </a:cubicBezTo>
                  <a:close/>
                </a:path>
              </a:pathLst>
            </a:custGeom>
            <a:solidFill>
              <a:srgbClr val="B5D2F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785027" cy="747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991600" y="5295900"/>
            <a:ext cx="8230047" cy="3530600"/>
            <a:chOff x="0" y="0"/>
            <a:chExt cx="1785027" cy="76575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85027" cy="765757"/>
            </a:xfrm>
            <a:custGeom>
              <a:avLst/>
              <a:gdLst/>
              <a:ahLst/>
              <a:cxnLst/>
              <a:rect l="l" t="t" r="r" b="b"/>
              <a:pathLst>
                <a:path w="1785027" h="765757">
                  <a:moveTo>
                    <a:pt x="40450" y="0"/>
                  </a:moveTo>
                  <a:lnTo>
                    <a:pt x="1744577" y="0"/>
                  </a:lnTo>
                  <a:cubicBezTo>
                    <a:pt x="1766917" y="0"/>
                    <a:pt x="1785027" y="18110"/>
                    <a:pt x="1785027" y="40450"/>
                  </a:cubicBezTo>
                  <a:lnTo>
                    <a:pt x="1785027" y="725307"/>
                  </a:lnTo>
                  <a:cubicBezTo>
                    <a:pt x="1785027" y="736035"/>
                    <a:pt x="1780765" y="746324"/>
                    <a:pt x="1773180" y="753910"/>
                  </a:cubicBezTo>
                  <a:cubicBezTo>
                    <a:pt x="1765594" y="761495"/>
                    <a:pt x="1755305" y="765757"/>
                    <a:pt x="1744577" y="765757"/>
                  </a:cubicBezTo>
                  <a:lnTo>
                    <a:pt x="40450" y="765757"/>
                  </a:lnTo>
                  <a:cubicBezTo>
                    <a:pt x="18110" y="765757"/>
                    <a:pt x="0" y="747647"/>
                    <a:pt x="0" y="725307"/>
                  </a:cubicBezTo>
                  <a:lnTo>
                    <a:pt x="0" y="40450"/>
                  </a:lnTo>
                  <a:cubicBezTo>
                    <a:pt x="0" y="18110"/>
                    <a:pt x="18110" y="0"/>
                    <a:pt x="40450" y="0"/>
                  </a:cubicBezTo>
                  <a:close/>
                </a:path>
              </a:pathLst>
            </a:custGeom>
            <a:solidFill>
              <a:srgbClr val="2E584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785027" cy="8133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4339087" y="1449853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4" y="0"/>
                </a:lnTo>
                <a:lnTo>
                  <a:pt x="630894" y="630894"/>
                </a:lnTo>
                <a:lnTo>
                  <a:pt x="0" y="6308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584196" y="1645454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3" y="0"/>
                </a:lnTo>
                <a:lnTo>
                  <a:pt x="630893" y="630894"/>
                </a:lnTo>
                <a:lnTo>
                  <a:pt x="0" y="6308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9308258" y="5625157"/>
            <a:ext cx="7658560" cy="2872085"/>
            <a:chOff x="0" y="0"/>
            <a:chExt cx="1186511" cy="44496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86511" cy="444961"/>
            </a:xfrm>
            <a:custGeom>
              <a:avLst/>
              <a:gdLst/>
              <a:ahLst/>
              <a:cxnLst/>
              <a:rect l="l" t="t" r="r" b="b"/>
              <a:pathLst>
                <a:path w="1186511" h="444961">
                  <a:moveTo>
                    <a:pt x="24261" y="0"/>
                  </a:moveTo>
                  <a:lnTo>
                    <a:pt x="1162250" y="0"/>
                  </a:lnTo>
                  <a:cubicBezTo>
                    <a:pt x="1168685" y="0"/>
                    <a:pt x="1174856" y="2556"/>
                    <a:pt x="1179405" y="7106"/>
                  </a:cubicBezTo>
                  <a:cubicBezTo>
                    <a:pt x="1183955" y="11656"/>
                    <a:pt x="1186511" y="17827"/>
                    <a:pt x="1186511" y="24261"/>
                  </a:cubicBezTo>
                  <a:lnTo>
                    <a:pt x="1186511" y="420700"/>
                  </a:lnTo>
                  <a:cubicBezTo>
                    <a:pt x="1186511" y="434099"/>
                    <a:pt x="1175649" y="444961"/>
                    <a:pt x="1162250" y="444961"/>
                  </a:cubicBezTo>
                  <a:lnTo>
                    <a:pt x="24261" y="444961"/>
                  </a:lnTo>
                  <a:cubicBezTo>
                    <a:pt x="17827" y="444961"/>
                    <a:pt x="11656" y="442405"/>
                    <a:pt x="7106" y="437855"/>
                  </a:cubicBezTo>
                  <a:cubicBezTo>
                    <a:pt x="2556" y="433305"/>
                    <a:pt x="0" y="427134"/>
                    <a:pt x="0" y="420700"/>
                  </a:cubicBezTo>
                  <a:lnTo>
                    <a:pt x="0" y="24261"/>
                  </a:lnTo>
                  <a:cubicBezTo>
                    <a:pt x="0" y="10862"/>
                    <a:pt x="10862" y="0"/>
                    <a:pt x="24261" y="0"/>
                  </a:cubicBezTo>
                  <a:close/>
                </a:path>
              </a:pathLst>
            </a:custGeom>
            <a:blipFill>
              <a:blip r:embed="rId6"/>
              <a:stretch>
                <a:fillRect t="-38829" b="-38829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9296400" y="2089937"/>
            <a:ext cx="7639504" cy="2643988"/>
            <a:chOff x="0" y="0"/>
            <a:chExt cx="6403823" cy="221632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403695" cy="2221376"/>
            </a:xfrm>
            <a:custGeom>
              <a:avLst/>
              <a:gdLst/>
              <a:ahLst/>
              <a:cxnLst/>
              <a:rect l="l" t="t" r="r" b="b"/>
              <a:pathLst>
                <a:path w="6403695" h="2221376">
                  <a:moveTo>
                    <a:pt x="294576" y="0"/>
                  </a:moveTo>
                  <a:cubicBezTo>
                    <a:pt x="132559" y="0"/>
                    <a:pt x="0" y="58834"/>
                    <a:pt x="0" y="130743"/>
                  </a:cubicBezTo>
                  <a:lnTo>
                    <a:pt x="0" y="1491611"/>
                  </a:lnTo>
                  <a:cubicBezTo>
                    <a:pt x="0" y="1563519"/>
                    <a:pt x="129485" y="1634860"/>
                    <a:pt x="287788" y="1650151"/>
                  </a:cubicBezTo>
                  <a:lnTo>
                    <a:pt x="6115907" y="2213371"/>
                  </a:lnTo>
                  <a:cubicBezTo>
                    <a:pt x="6274210" y="2243886"/>
                    <a:pt x="6403695" y="2182333"/>
                    <a:pt x="6403695" y="2110425"/>
                  </a:cubicBezTo>
                  <a:lnTo>
                    <a:pt x="6403695" y="130743"/>
                  </a:lnTo>
                  <a:cubicBezTo>
                    <a:pt x="6403695" y="58834"/>
                    <a:pt x="6271136" y="0"/>
                    <a:pt x="6109119" y="0"/>
                  </a:cubicBezTo>
                  <a:lnTo>
                    <a:pt x="294576" y="0"/>
                  </a:lnTo>
                  <a:close/>
                </a:path>
              </a:pathLst>
            </a:custGeom>
            <a:blipFill>
              <a:blip r:embed="rId7"/>
              <a:stretch>
                <a:fillRect t="-10718" b="-10718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1700446" y="3538106"/>
            <a:ext cx="5371980" cy="1321994"/>
            <a:chOff x="0" y="0"/>
            <a:chExt cx="1165137" cy="28672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65137" cy="286729"/>
            </a:xfrm>
            <a:custGeom>
              <a:avLst/>
              <a:gdLst/>
              <a:ahLst/>
              <a:cxnLst/>
              <a:rect l="l" t="t" r="r" b="b"/>
              <a:pathLst>
                <a:path w="1165137" h="286729">
                  <a:moveTo>
                    <a:pt x="24500" y="0"/>
                  </a:moveTo>
                  <a:lnTo>
                    <a:pt x="1140637" y="0"/>
                  </a:lnTo>
                  <a:cubicBezTo>
                    <a:pt x="1154168" y="0"/>
                    <a:pt x="1165137" y="10969"/>
                    <a:pt x="1165137" y="24500"/>
                  </a:cubicBezTo>
                  <a:lnTo>
                    <a:pt x="1165137" y="262229"/>
                  </a:lnTo>
                  <a:cubicBezTo>
                    <a:pt x="1165137" y="275760"/>
                    <a:pt x="1154168" y="286729"/>
                    <a:pt x="1140637" y="286729"/>
                  </a:cubicBezTo>
                  <a:lnTo>
                    <a:pt x="24500" y="286729"/>
                  </a:lnTo>
                  <a:cubicBezTo>
                    <a:pt x="18002" y="286729"/>
                    <a:pt x="11770" y="284148"/>
                    <a:pt x="7176" y="279553"/>
                  </a:cubicBezTo>
                  <a:cubicBezTo>
                    <a:pt x="2581" y="274959"/>
                    <a:pt x="0" y="268727"/>
                    <a:pt x="0" y="262229"/>
                  </a:cubicBezTo>
                  <a:lnTo>
                    <a:pt x="0" y="24500"/>
                  </a:lnTo>
                  <a:cubicBezTo>
                    <a:pt x="0" y="10969"/>
                    <a:pt x="10969" y="0"/>
                    <a:pt x="24500" y="0"/>
                  </a:cubicBezTo>
                  <a:close/>
                </a:path>
              </a:pathLst>
            </a:custGeom>
            <a:solidFill>
              <a:srgbClr val="B5D2F1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165137" cy="334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39633" y="7746052"/>
            <a:ext cx="7816078" cy="1191251"/>
            <a:chOff x="0" y="0"/>
            <a:chExt cx="1695241" cy="25837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695241" cy="258372"/>
            </a:xfrm>
            <a:custGeom>
              <a:avLst/>
              <a:gdLst/>
              <a:ahLst/>
              <a:cxnLst/>
              <a:rect l="l" t="t" r="r" b="b"/>
              <a:pathLst>
                <a:path w="1695241" h="258372">
                  <a:moveTo>
                    <a:pt x="16839" y="0"/>
                  </a:moveTo>
                  <a:lnTo>
                    <a:pt x="1678402" y="0"/>
                  </a:lnTo>
                  <a:cubicBezTo>
                    <a:pt x="1687702" y="0"/>
                    <a:pt x="1695241" y="7539"/>
                    <a:pt x="1695241" y="16839"/>
                  </a:cubicBezTo>
                  <a:lnTo>
                    <a:pt x="1695241" y="241533"/>
                  </a:lnTo>
                  <a:cubicBezTo>
                    <a:pt x="1695241" y="250833"/>
                    <a:pt x="1687702" y="258372"/>
                    <a:pt x="1678402" y="258372"/>
                  </a:cubicBezTo>
                  <a:lnTo>
                    <a:pt x="16839" y="258372"/>
                  </a:lnTo>
                  <a:cubicBezTo>
                    <a:pt x="7539" y="258372"/>
                    <a:pt x="0" y="250833"/>
                    <a:pt x="0" y="241533"/>
                  </a:cubicBezTo>
                  <a:lnTo>
                    <a:pt x="0" y="16839"/>
                  </a:lnTo>
                  <a:cubicBezTo>
                    <a:pt x="0" y="7539"/>
                    <a:pt x="7539" y="0"/>
                    <a:pt x="16839" y="0"/>
                  </a:cubicBezTo>
                  <a:close/>
                </a:path>
              </a:pathLst>
            </a:custGeom>
            <a:solidFill>
              <a:srgbClr val="FF9960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1695241" cy="3059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5238521" y="353200"/>
            <a:ext cx="2824199" cy="2824199"/>
          </a:xfrm>
          <a:custGeom>
            <a:avLst/>
            <a:gdLst/>
            <a:ahLst/>
            <a:cxnLst/>
            <a:rect l="l" t="t" r="r" b="b"/>
            <a:pathLst>
              <a:path w="2824199" h="2824199">
                <a:moveTo>
                  <a:pt x="0" y="0"/>
                </a:moveTo>
                <a:lnTo>
                  <a:pt x="2824199" y="0"/>
                </a:lnTo>
                <a:lnTo>
                  <a:pt x="2824199" y="2824200"/>
                </a:lnTo>
                <a:lnTo>
                  <a:pt x="0" y="28242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066353" y="2238248"/>
            <a:ext cx="7925247" cy="946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About Our Faculty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39633" y="745474"/>
            <a:ext cx="6713172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FTRANSFORMING THE REGION THROUGH SCIENCE &amp; EDUCATION"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700446" y="9389719"/>
            <a:ext cx="13855292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Faculty of Science, Jan Evangelista Purkyně University in Ústí nad Labem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313105" y="4391660"/>
            <a:ext cx="3082095" cy="34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THYNK UNLIMITED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77286" y="5345875"/>
            <a:ext cx="7778425" cy="1877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90"/>
              </a:lnSpc>
            </a:pPr>
            <a:r>
              <a:rPr lang="en-US" sz="222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Founded in 2025 our faculty has established itself as a leading institution in higher science education, committed to academic excellence and innovation, we provide a diverse and inclusive.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879105" y="3414281"/>
            <a:ext cx="5014663" cy="1462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50"/>
              </a:lnSpc>
            </a:pPr>
            <a:r>
              <a:rPr lang="en-US" sz="2323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1000 students</a:t>
            </a:r>
          </a:p>
          <a:p>
            <a:pPr algn="ctr">
              <a:lnSpc>
                <a:spcPts val="3950"/>
              </a:lnSpc>
            </a:pPr>
            <a:r>
              <a:rPr lang="en-US" sz="2323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100 academics and researchers</a:t>
            </a:r>
          </a:p>
          <a:p>
            <a:pPr algn="ctr">
              <a:lnSpc>
                <a:spcPts val="3950"/>
              </a:lnSpc>
            </a:pPr>
            <a:r>
              <a:rPr lang="en-US" sz="2323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6 Departmens and 2 Centres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39633" y="7671246"/>
            <a:ext cx="7816078" cy="1187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38"/>
              </a:lnSpc>
              <a:spcBef>
                <a:spcPct val="0"/>
              </a:spcBef>
            </a:pPr>
            <a:r>
              <a:rPr lang="en-US" sz="224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Our greatest asset is our people—a dedicated team of world-class researchers and passionate educators who inspire the next generation of STEM leaders.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7042" y="5486400"/>
            <a:ext cx="7082813" cy="3835400"/>
            <a:chOff x="0" y="0"/>
            <a:chExt cx="1536202" cy="8318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36202" cy="831866"/>
            </a:xfrm>
            <a:custGeom>
              <a:avLst/>
              <a:gdLst/>
              <a:ahLst/>
              <a:cxnLst/>
              <a:rect l="l" t="t" r="r" b="b"/>
              <a:pathLst>
                <a:path w="1536202" h="831866">
                  <a:moveTo>
                    <a:pt x="47001" y="0"/>
                  </a:moveTo>
                  <a:lnTo>
                    <a:pt x="1489200" y="0"/>
                  </a:lnTo>
                  <a:cubicBezTo>
                    <a:pt x="1501666" y="0"/>
                    <a:pt x="1513621" y="4952"/>
                    <a:pt x="1522435" y="13766"/>
                  </a:cubicBezTo>
                  <a:cubicBezTo>
                    <a:pt x="1531250" y="22581"/>
                    <a:pt x="1536202" y="34536"/>
                    <a:pt x="1536202" y="47001"/>
                  </a:cubicBezTo>
                  <a:lnTo>
                    <a:pt x="1536202" y="784864"/>
                  </a:lnTo>
                  <a:cubicBezTo>
                    <a:pt x="1536202" y="797330"/>
                    <a:pt x="1531250" y="809285"/>
                    <a:pt x="1522435" y="818099"/>
                  </a:cubicBezTo>
                  <a:cubicBezTo>
                    <a:pt x="1513621" y="826914"/>
                    <a:pt x="1501666" y="831866"/>
                    <a:pt x="1489200" y="831866"/>
                  </a:cubicBezTo>
                  <a:lnTo>
                    <a:pt x="47001" y="831866"/>
                  </a:lnTo>
                  <a:cubicBezTo>
                    <a:pt x="34536" y="831866"/>
                    <a:pt x="22581" y="826914"/>
                    <a:pt x="13766" y="818099"/>
                  </a:cubicBezTo>
                  <a:cubicBezTo>
                    <a:pt x="4952" y="809285"/>
                    <a:pt x="0" y="797330"/>
                    <a:pt x="0" y="784864"/>
                  </a:cubicBezTo>
                  <a:lnTo>
                    <a:pt x="0" y="47001"/>
                  </a:lnTo>
                  <a:cubicBezTo>
                    <a:pt x="0" y="34536"/>
                    <a:pt x="4952" y="22581"/>
                    <a:pt x="13766" y="13766"/>
                  </a:cubicBezTo>
                  <a:cubicBezTo>
                    <a:pt x="22581" y="4952"/>
                    <a:pt x="34536" y="0"/>
                    <a:pt x="47001" y="0"/>
                  </a:cubicBezTo>
                  <a:close/>
                </a:path>
              </a:pathLst>
            </a:custGeom>
            <a:solidFill>
              <a:srgbClr val="FF996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536202" cy="8794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995714" y="5486400"/>
            <a:ext cx="987176" cy="987176"/>
          </a:xfrm>
          <a:custGeom>
            <a:avLst/>
            <a:gdLst/>
            <a:ahLst/>
            <a:cxnLst/>
            <a:rect l="l" t="t" r="r" b="b"/>
            <a:pathLst>
              <a:path w="987176" h="987176">
                <a:moveTo>
                  <a:pt x="0" y="0"/>
                </a:moveTo>
                <a:lnTo>
                  <a:pt x="987177" y="0"/>
                </a:lnTo>
                <a:lnTo>
                  <a:pt x="987177" y="987176"/>
                </a:lnTo>
                <a:lnTo>
                  <a:pt x="0" y="9871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086814" y="7750457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4" y="0"/>
                </a:lnTo>
                <a:lnTo>
                  <a:pt x="630894" y="630893"/>
                </a:lnTo>
                <a:lnTo>
                  <a:pt x="0" y="6308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9149760" y="5612704"/>
            <a:ext cx="8039994" cy="3777016"/>
            <a:chOff x="0" y="0"/>
            <a:chExt cx="1743806" cy="81920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43806" cy="819203"/>
            </a:xfrm>
            <a:custGeom>
              <a:avLst/>
              <a:gdLst/>
              <a:ahLst/>
              <a:cxnLst/>
              <a:rect l="l" t="t" r="r" b="b"/>
              <a:pathLst>
                <a:path w="1743806" h="819203">
                  <a:moveTo>
                    <a:pt x="41406" y="0"/>
                  </a:moveTo>
                  <a:lnTo>
                    <a:pt x="1702400" y="0"/>
                  </a:lnTo>
                  <a:cubicBezTo>
                    <a:pt x="1713382" y="0"/>
                    <a:pt x="1723913" y="4362"/>
                    <a:pt x="1731678" y="12127"/>
                  </a:cubicBezTo>
                  <a:cubicBezTo>
                    <a:pt x="1739444" y="19893"/>
                    <a:pt x="1743806" y="30424"/>
                    <a:pt x="1743806" y="41406"/>
                  </a:cubicBezTo>
                  <a:lnTo>
                    <a:pt x="1743806" y="777797"/>
                  </a:lnTo>
                  <a:cubicBezTo>
                    <a:pt x="1743806" y="788778"/>
                    <a:pt x="1739444" y="799310"/>
                    <a:pt x="1731678" y="807075"/>
                  </a:cubicBezTo>
                  <a:cubicBezTo>
                    <a:pt x="1723913" y="814840"/>
                    <a:pt x="1713382" y="819203"/>
                    <a:pt x="1702400" y="819203"/>
                  </a:cubicBezTo>
                  <a:lnTo>
                    <a:pt x="41406" y="819203"/>
                  </a:lnTo>
                  <a:cubicBezTo>
                    <a:pt x="30424" y="819203"/>
                    <a:pt x="19893" y="814840"/>
                    <a:pt x="12127" y="807075"/>
                  </a:cubicBezTo>
                  <a:cubicBezTo>
                    <a:pt x="4362" y="799310"/>
                    <a:pt x="0" y="788778"/>
                    <a:pt x="0" y="777797"/>
                  </a:cubicBezTo>
                  <a:lnTo>
                    <a:pt x="0" y="41406"/>
                  </a:lnTo>
                  <a:cubicBezTo>
                    <a:pt x="0" y="30424"/>
                    <a:pt x="4362" y="19893"/>
                    <a:pt x="12127" y="12127"/>
                  </a:cubicBezTo>
                  <a:cubicBezTo>
                    <a:pt x="19893" y="4362"/>
                    <a:pt x="30424" y="0"/>
                    <a:pt x="41406" y="0"/>
                  </a:cubicBezTo>
                  <a:close/>
                </a:path>
              </a:pathLst>
            </a:custGeom>
            <a:solidFill>
              <a:srgbClr val="2E584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743806" cy="8668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277343" y="6593358"/>
            <a:ext cx="7658560" cy="2314198"/>
            <a:chOff x="0" y="0"/>
            <a:chExt cx="1186511" cy="35853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86511" cy="358530"/>
            </a:xfrm>
            <a:custGeom>
              <a:avLst/>
              <a:gdLst/>
              <a:ahLst/>
              <a:cxnLst/>
              <a:rect l="l" t="t" r="r" b="b"/>
              <a:pathLst>
                <a:path w="1186511" h="358530">
                  <a:moveTo>
                    <a:pt x="24261" y="0"/>
                  </a:moveTo>
                  <a:lnTo>
                    <a:pt x="1162250" y="0"/>
                  </a:lnTo>
                  <a:cubicBezTo>
                    <a:pt x="1168685" y="0"/>
                    <a:pt x="1174856" y="2556"/>
                    <a:pt x="1179405" y="7106"/>
                  </a:cubicBezTo>
                  <a:cubicBezTo>
                    <a:pt x="1183955" y="11656"/>
                    <a:pt x="1186511" y="17827"/>
                    <a:pt x="1186511" y="24261"/>
                  </a:cubicBezTo>
                  <a:lnTo>
                    <a:pt x="1186511" y="334269"/>
                  </a:lnTo>
                  <a:cubicBezTo>
                    <a:pt x="1186511" y="347668"/>
                    <a:pt x="1175649" y="358530"/>
                    <a:pt x="1162250" y="358530"/>
                  </a:cubicBezTo>
                  <a:lnTo>
                    <a:pt x="24261" y="358530"/>
                  </a:lnTo>
                  <a:cubicBezTo>
                    <a:pt x="10862" y="358530"/>
                    <a:pt x="0" y="347668"/>
                    <a:pt x="0" y="334269"/>
                  </a:cubicBezTo>
                  <a:lnTo>
                    <a:pt x="0" y="24261"/>
                  </a:lnTo>
                  <a:cubicBezTo>
                    <a:pt x="0" y="10862"/>
                    <a:pt x="10862" y="0"/>
                    <a:pt x="24261" y="0"/>
                  </a:cubicBezTo>
                  <a:close/>
                </a:path>
              </a:pathLst>
            </a:custGeom>
            <a:blipFill>
              <a:blip r:embed="rId6"/>
              <a:stretch>
                <a:fillRect t="-73688" b="-73688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1082415" y="4724238"/>
            <a:ext cx="969064" cy="969064"/>
          </a:xfrm>
          <a:custGeom>
            <a:avLst/>
            <a:gdLst/>
            <a:ahLst/>
            <a:cxnLst/>
            <a:rect l="l" t="t" r="r" b="b"/>
            <a:pathLst>
              <a:path w="969064" h="969064">
                <a:moveTo>
                  <a:pt x="0" y="0"/>
                </a:moveTo>
                <a:lnTo>
                  <a:pt x="969065" y="0"/>
                </a:lnTo>
                <a:lnTo>
                  <a:pt x="969065" y="969064"/>
                </a:lnTo>
                <a:lnTo>
                  <a:pt x="0" y="9690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555517" y="1154639"/>
            <a:ext cx="8162191" cy="2358555"/>
          </a:xfrm>
          <a:custGeom>
            <a:avLst/>
            <a:gdLst/>
            <a:ahLst/>
            <a:cxnLst/>
            <a:rect l="l" t="t" r="r" b="b"/>
            <a:pathLst>
              <a:path w="8162191" h="2358555">
                <a:moveTo>
                  <a:pt x="0" y="0"/>
                </a:moveTo>
                <a:lnTo>
                  <a:pt x="8162191" y="0"/>
                </a:lnTo>
                <a:lnTo>
                  <a:pt x="8162191" y="2358555"/>
                </a:lnTo>
                <a:lnTo>
                  <a:pt x="0" y="235855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28700" y="6158130"/>
            <a:ext cx="6144261" cy="2841721"/>
          </a:xfrm>
          <a:custGeom>
            <a:avLst/>
            <a:gdLst/>
            <a:ahLst/>
            <a:cxnLst/>
            <a:rect l="l" t="t" r="r" b="b"/>
            <a:pathLst>
              <a:path w="6144261" h="2841721">
                <a:moveTo>
                  <a:pt x="0" y="0"/>
                </a:moveTo>
                <a:lnTo>
                  <a:pt x="6144261" y="0"/>
                </a:lnTo>
                <a:lnTo>
                  <a:pt x="6144261" y="2841720"/>
                </a:lnTo>
                <a:lnTo>
                  <a:pt x="0" y="284172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9144000" y="1385420"/>
            <a:ext cx="8612892" cy="948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46"/>
              </a:lnSpc>
            </a:pPr>
            <a:r>
              <a:rPr lang="en-US" sz="541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Our Vision and Mission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66353" y="745474"/>
            <a:ext cx="3082095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THYNK UNLIMITED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604864" y="627681"/>
            <a:ext cx="927891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  <a:spcBef>
                <a:spcPct val="0"/>
              </a:spcBef>
            </a:pPr>
            <a:r>
              <a:rPr lang="en-US" sz="1600" b="1" u="sng">
                <a:solidFill>
                  <a:srgbClr val="2E584F"/>
                </a:solidFill>
                <a:latin typeface="Poppins Bold"/>
                <a:ea typeface="Poppins Bold"/>
                <a:cs typeface="Poppins Bold"/>
                <a:sym typeface="Poppins Bold"/>
                <a:hlinkClick r:id="rId11" tooltip="https://cppv.ujep.cz/en/"/>
              </a:rPr>
              <a:t>Home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255162" y="9284944"/>
            <a:ext cx="1271165" cy="358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90"/>
              </a:lnSpc>
            </a:pPr>
            <a:r>
              <a:rPr lang="en-US" sz="1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Slide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6650621" y="9284944"/>
            <a:ext cx="608679" cy="358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0"/>
              </a:lnSpc>
            </a:pPr>
            <a:r>
              <a:rPr lang="en-US" sz="1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12065" y="3468624"/>
            <a:ext cx="6020690" cy="925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3"/>
              </a:lnSpc>
            </a:pPr>
            <a:r>
              <a:rPr lang="en-US" sz="223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was founded on March 2020 as the eighth part of the Faculty of Science UJEP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22410" y="9723094"/>
            <a:ext cx="8390596" cy="400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4"/>
              </a:lnSpc>
              <a:spcBef>
                <a:spcPct val="0"/>
              </a:spcBef>
            </a:pPr>
            <a:r>
              <a:rPr lang="en-US" sz="223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Kateřina Jančaříková          katerina.jancarikova@ujep.cz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717708" y="2661385"/>
            <a:ext cx="8904098" cy="1326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1521" lvl="1" indent="-270760" algn="l">
              <a:lnSpc>
                <a:spcPts val="3511"/>
              </a:lnSpc>
              <a:buFont typeface="Arial"/>
              <a:buChar char="•"/>
            </a:pPr>
            <a:r>
              <a:rPr lang="en-US" sz="250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Pre-service Training: Preparing future STEM teachers. </a:t>
            </a:r>
          </a:p>
          <a:p>
            <a:pPr marL="541521" lvl="1" indent="-270760" algn="l">
              <a:lnSpc>
                <a:spcPts val="3511"/>
              </a:lnSpc>
              <a:buFont typeface="Arial"/>
              <a:buChar char="•"/>
            </a:pPr>
            <a:r>
              <a:rPr lang="en-US" sz="250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Lifelong professional development for educators.</a:t>
            </a:r>
          </a:p>
          <a:p>
            <a:pPr marL="541521" lvl="1" indent="-270760" algn="l">
              <a:lnSpc>
                <a:spcPts val="3511"/>
              </a:lnSpc>
              <a:buFont typeface="Arial"/>
              <a:buChar char="•"/>
            </a:pPr>
            <a:r>
              <a:rPr lang="en-US" sz="250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Talent Support: Nurturing STEM-gifted students.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067158" y="397360"/>
            <a:ext cx="6689734" cy="835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FACULTY OF SCIENCE,</a:t>
            </a:r>
          </a:p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JAN EVANGELISTA PURKYNĚ UNIVERSITY IN ÚSTÍ NAD LABEM</a:t>
            </a:r>
          </a:p>
          <a:p>
            <a:pPr algn="l">
              <a:lnSpc>
                <a:spcPts val="2240"/>
              </a:lnSpc>
              <a:spcBef>
                <a:spcPct val="0"/>
              </a:spcBef>
            </a:pPr>
            <a:endParaRPr lang="en-US" sz="16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328282" y="3440848"/>
            <a:ext cx="7470225" cy="5600700"/>
            <a:chOff x="0" y="0"/>
            <a:chExt cx="1620228" cy="12147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0228" cy="1214744"/>
            </a:xfrm>
            <a:custGeom>
              <a:avLst/>
              <a:gdLst/>
              <a:ahLst/>
              <a:cxnLst/>
              <a:rect l="l" t="t" r="r" b="b"/>
              <a:pathLst>
                <a:path w="1620228" h="1214744">
                  <a:moveTo>
                    <a:pt x="44564" y="0"/>
                  </a:moveTo>
                  <a:lnTo>
                    <a:pt x="1575664" y="0"/>
                  </a:lnTo>
                  <a:cubicBezTo>
                    <a:pt x="1587483" y="0"/>
                    <a:pt x="1598818" y="4695"/>
                    <a:pt x="1607176" y="13052"/>
                  </a:cubicBezTo>
                  <a:cubicBezTo>
                    <a:pt x="1615533" y="21410"/>
                    <a:pt x="1620228" y="32745"/>
                    <a:pt x="1620228" y="44564"/>
                  </a:cubicBezTo>
                  <a:lnTo>
                    <a:pt x="1620228" y="1170180"/>
                  </a:lnTo>
                  <a:cubicBezTo>
                    <a:pt x="1620228" y="1194792"/>
                    <a:pt x="1600276" y="1214744"/>
                    <a:pt x="1575664" y="1214744"/>
                  </a:cubicBezTo>
                  <a:lnTo>
                    <a:pt x="44564" y="1214744"/>
                  </a:lnTo>
                  <a:cubicBezTo>
                    <a:pt x="32745" y="1214744"/>
                    <a:pt x="21410" y="1210049"/>
                    <a:pt x="13052" y="1201692"/>
                  </a:cubicBezTo>
                  <a:cubicBezTo>
                    <a:pt x="4695" y="1193334"/>
                    <a:pt x="0" y="1181999"/>
                    <a:pt x="0" y="1170180"/>
                  </a:cubicBezTo>
                  <a:lnTo>
                    <a:pt x="0" y="44564"/>
                  </a:lnTo>
                  <a:cubicBezTo>
                    <a:pt x="0" y="32745"/>
                    <a:pt x="4695" y="21410"/>
                    <a:pt x="13052" y="13052"/>
                  </a:cubicBezTo>
                  <a:cubicBezTo>
                    <a:pt x="21410" y="4695"/>
                    <a:pt x="32745" y="0"/>
                    <a:pt x="44564" y="0"/>
                  </a:cubicBezTo>
                  <a:close/>
                </a:path>
              </a:pathLst>
            </a:custGeom>
            <a:solidFill>
              <a:srgbClr val="B5D2F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620228" cy="12623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643729" y="3761134"/>
            <a:ext cx="6723799" cy="4631121"/>
            <a:chOff x="0" y="0"/>
            <a:chExt cx="5636233" cy="38820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636120" cy="3883795"/>
            </a:xfrm>
            <a:custGeom>
              <a:avLst/>
              <a:gdLst/>
              <a:ahLst/>
              <a:cxnLst/>
              <a:rect l="l" t="t" r="r" b="b"/>
              <a:pathLst>
                <a:path w="5636120" h="3883795">
                  <a:moveTo>
                    <a:pt x="259267" y="0"/>
                  </a:moveTo>
                  <a:cubicBezTo>
                    <a:pt x="116670" y="0"/>
                    <a:pt x="0" y="103053"/>
                    <a:pt x="0" y="229006"/>
                  </a:cubicBezTo>
                  <a:lnTo>
                    <a:pt x="0" y="2612655"/>
                  </a:lnTo>
                  <a:cubicBezTo>
                    <a:pt x="0" y="2738608"/>
                    <a:pt x="113965" y="2863566"/>
                    <a:pt x="253292" y="2890349"/>
                  </a:cubicBezTo>
                  <a:lnTo>
                    <a:pt x="5382828" y="3876866"/>
                  </a:lnTo>
                  <a:cubicBezTo>
                    <a:pt x="5522156" y="3909602"/>
                    <a:pt x="5636120" y="3822502"/>
                    <a:pt x="5636120" y="3696549"/>
                  </a:cubicBezTo>
                  <a:lnTo>
                    <a:pt x="5636120" y="229006"/>
                  </a:lnTo>
                  <a:cubicBezTo>
                    <a:pt x="5636120" y="103053"/>
                    <a:pt x="5519450" y="0"/>
                    <a:pt x="5376854" y="0"/>
                  </a:cubicBezTo>
                  <a:lnTo>
                    <a:pt x="259267" y="0"/>
                  </a:lnTo>
                  <a:close/>
                </a:path>
              </a:pathLst>
            </a:custGeom>
            <a:blipFill>
              <a:blip r:embed="rId2"/>
              <a:stretch>
                <a:fillRect t="-64945" b="-64945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9365272" y="3420090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3" y="0"/>
                </a:lnTo>
                <a:lnTo>
                  <a:pt x="630893" y="630894"/>
                </a:lnTo>
                <a:lnTo>
                  <a:pt x="0" y="6308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6943853" y="477668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4" y="0"/>
                </a:lnTo>
                <a:lnTo>
                  <a:pt x="630894" y="630894"/>
                </a:lnTo>
                <a:lnTo>
                  <a:pt x="0" y="6308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643729" y="7460290"/>
            <a:ext cx="401727" cy="401727"/>
          </a:xfrm>
          <a:custGeom>
            <a:avLst/>
            <a:gdLst/>
            <a:ahLst/>
            <a:cxnLst/>
            <a:rect l="l" t="t" r="r" b="b"/>
            <a:pathLst>
              <a:path w="401727" h="401727">
                <a:moveTo>
                  <a:pt x="0" y="0"/>
                </a:moveTo>
                <a:lnTo>
                  <a:pt x="401726" y="0"/>
                </a:lnTo>
                <a:lnTo>
                  <a:pt x="401726" y="401726"/>
                </a:lnTo>
                <a:lnTo>
                  <a:pt x="0" y="4017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016126" y="5588730"/>
            <a:ext cx="1980039" cy="1622807"/>
          </a:xfrm>
          <a:custGeom>
            <a:avLst/>
            <a:gdLst/>
            <a:ahLst/>
            <a:cxnLst/>
            <a:rect l="l" t="t" r="r" b="b"/>
            <a:pathLst>
              <a:path w="1980039" h="1622807">
                <a:moveTo>
                  <a:pt x="0" y="0"/>
                </a:moveTo>
                <a:lnTo>
                  <a:pt x="1980039" y="0"/>
                </a:lnTo>
                <a:lnTo>
                  <a:pt x="1980039" y="1622808"/>
                </a:lnTo>
                <a:lnTo>
                  <a:pt x="0" y="16228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66353" y="735949"/>
            <a:ext cx="3082095" cy="398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sz="22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ABOUT ME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94813" y="2578666"/>
            <a:ext cx="7922895" cy="946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Kateřina Jančaříková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94813" y="6362456"/>
            <a:ext cx="7558432" cy="2683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3"/>
              </a:lnSpc>
            </a:pPr>
            <a:r>
              <a:rPr lang="en-US" sz="2596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Professional Profile &amp; Mission</a:t>
            </a:r>
          </a:p>
          <a:p>
            <a:pPr algn="l">
              <a:lnSpc>
                <a:spcPts val="4413"/>
              </a:lnSpc>
            </a:pPr>
            <a:r>
              <a:rPr lang="en-US" sz="2596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"At the university, teachers and students are not there for each other, but both are there for the pursuit of truth." — Wilhelm von Humboldt</a:t>
            </a:r>
          </a:p>
          <a:p>
            <a:pPr algn="l">
              <a:lnSpc>
                <a:spcPts val="3903"/>
              </a:lnSpc>
            </a:pPr>
            <a:endParaRPr lang="en-US" sz="2596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643729" y="8268431"/>
            <a:ext cx="5663869" cy="498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49"/>
              </a:lnSpc>
            </a:pPr>
            <a:r>
              <a:rPr lang="en-US" sz="2499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Kateřina Jančaříková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30351" y="3927159"/>
            <a:ext cx="7922895" cy="1461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6"/>
              </a:lnSpc>
            </a:pPr>
            <a:r>
              <a:rPr lang="en-US" sz="2333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Head of the Centre for the Promotion of Science Education</a:t>
            </a:r>
          </a:p>
          <a:p>
            <a:pPr algn="ctr">
              <a:lnSpc>
                <a:spcPts val="3966"/>
              </a:lnSpc>
            </a:pPr>
            <a:r>
              <a:rPr lang="en-US" sz="2333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Faculty of Science</a:t>
            </a:r>
          </a:p>
          <a:p>
            <a:pPr algn="ctr">
              <a:lnSpc>
                <a:spcPts val="3966"/>
              </a:lnSpc>
            </a:pPr>
            <a:r>
              <a:rPr lang="en-US" sz="2333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Jan Evangelista Purkyně University in Ústí nad Labem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25331" y="416788"/>
            <a:ext cx="8283530" cy="2799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ASSISTANT PROFESSOR / RESEARCHER </a:t>
            </a:r>
          </a:p>
          <a:p>
            <a:pPr algn="l">
              <a:lnSpc>
                <a:spcPts val="3219"/>
              </a:lnSpc>
            </a:pPr>
            <a:r>
              <a:rPr lang="en-US" sz="22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FACULTY OF SCIENCE,</a:t>
            </a:r>
          </a:p>
          <a:p>
            <a:pPr algn="l">
              <a:lnSpc>
                <a:spcPts val="3219"/>
              </a:lnSpc>
            </a:pPr>
            <a:r>
              <a:rPr lang="en-US" sz="22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JAN EVANGELISTA PURKYNĚ UNIVERSITY IN ÚSTÍ NAD LABEM</a:t>
            </a:r>
          </a:p>
          <a:p>
            <a:pPr algn="l">
              <a:lnSpc>
                <a:spcPts val="3219"/>
              </a:lnSpc>
            </a:pPr>
            <a:r>
              <a:rPr lang="en-US" sz="22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&amp;</a:t>
            </a:r>
          </a:p>
          <a:p>
            <a:pPr algn="l">
              <a:lnSpc>
                <a:spcPts val="3219"/>
              </a:lnSpc>
            </a:pPr>
            <a:r>
              <a:rPr lang="en-US" sz="22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FACULTY OF SCIENCE, HUMANITIES AND EDUCATION, TECHNICAL UNIVERSITY OF LIBEREC</a:t>
            </a:r>
          </a:p>
          <a:p>
            <a:pPr algn="l">
              <a:lnSpc>
                <a:spcPts val="3219"/>
              </a:lnSpc>
              <a:spcBef>
                <a:spcPct val="0"/>
              </a:spcBef>
            </a:pPr>
            <a:endParaRPr lang="en-US" sz="22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53404" y="9410126"/>
            <a:ext cx="8390596" cy="400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4"/>
              </a:lnSpc>
              <a:spcBef>
                <a:spcPct val="0"/>
              </a:spcBef>
            </a:pPr>
            <a:r>
              <a:rPr lang="en-US" sz="223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Kateřina Jančaříková          katerina.jancarikova@ujep.cz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535311" y="5957989"/>
            <a:ext cx="1980039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KJ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460500"/>
            <a:ext cx="7082813" cy="3835400"/>
            <a:chOff x="0" y="0"/>
            <a:chExt cx="1536202" cy="8318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36202" cy="831866"/>
            </a:xfrm>
            <a:custGeom>
              <a:avLst/>
              <a:gdLst/>
              <a:ahLst/>
              <a:cxnLst/>
              <a:rect l="l" t="t" r="r" b="b"/>
              <a:pathLst>
                <a:path w="1536202" h="831866">
                  <a:moveTo>
                    <a:pt x="47001" y="0"/>
                  </a:moveTo>
                  <a:lnTo>
                    <a:pt x="1489200" y="0"/>
                  </a:lnTo>
                  <a:cubicBezTo>
                    <a:pt x="1501666" y="0"/>
                    <a:pt x="1513621" y="4952"/>
                    <a:pt x="1522435" y="13766"/>
                  </a:cubicBezTo>
                  <a:cubicBezTo>
                    <a:pt x="1531250" y="22581"/>
                    <a:pt x="1536202" y="34536"/>
                    <a:pt x="1536202" y="47001"/>
                  </a:cubicBezTo>
                  <a:lnTo>
                    <a:pt x="1536202" y="784864"/>
                  </a:lnTo>
                  <a:cubicBezTo>
                    <a:pt x="1536202" y="797330"/>
                    <a:pt x="1531250" y="809285"/>
                    <a:pt x="1522435" y="818099"/>
                  </a:cubicBezTo>
                  <a:cubicBezTo>
                    <a:pt x="1513621" y="826914"/>
                    <a:pt x="1501666" y="831866"/>
                    <a:pt x="1489200" y="831866"/>
                  </a:cubicBezTo>
                  <a:lnTo>
                    <a:pt x="47001" y="831866"/>
                  </a:lnTo>
                  <a:cubicBezTo>
                    <a:pt x="34536" y="831866"/>
                    <a:pt x="22581" y="826914"/>
                    <a:pt x="13766" y="818099"/>
                  </a:cubicBezTo>
                  <a:cubicBezTo>
                    <a:pt x="4952" y="809285"/>
                    <a:pt x="0" y="797330"/>
                    <a:pt x="0" y="784864"/>
                  </a:cubicBezTo>
                  <a:lnTo>
                    <a:pt x="0" y="47001"/>
                  </a:lnTo>
                  <a:cubicBezTo>
                    <a:pt x="0" y="34536"/>
                    <a:pt x="4952" y="22581"/>
                    <a:pt x="13766" y="13766"/>
                  </a:cubicBezTo>
                  <a:cubicBezTo>
                    <a:pt x="22581" y="4952"/>
                    <a:pt x="34536" y="0"/>
                    <a:pt x="47001" y="0"/>
                  </a:cubicBezTo>
                  <a:close/>
                </a:path>
              </a:pathLst>
            </a:custGeom>
            <a:solidFill>
              <a:srgbClr val="FF996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536202" cy="8794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82558" y="1792487"/>
            <a:ext cx="6375097" cy="3171425"/>
            <a:chOff x="0" y="0"/>
            <a:chExt cx="5343933" cy="26584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343826" cy="2662549"/>
            </a:xfrm>
            <a:custGeom>
              <a:avLst/>
              <a:gdLst/>
              <a:ahLst/>
              <a:cxnLst/>
              <a:rect l="l" t="t" r="r" b="b"/>
              <a:pathLst>
                <a:path w="5343826" h="2662549">
                  <a:moveTo>
                    <a:pt x="245821" y="0"/>
                  </a:moveTo>
                  <a:cubicBezTo>
                    <a:pt x="110619" y="0"/>
                    <a:pt x="0" y="70571"/>
                    <a:pt x="0" y="156825"/>
                  </a:cubicBezTo>
                  <a:lnTo>
                    <a:pt x="0" y="1789165"/>
                  </a:lnTo>
                  <a:cubicBezTo>
                    <a:pt x="0" y="1875419"/>
                    <a:pt x="108054" y="1960991"/>
                    <a:pt x="240156" y="1979332"/>
                  </a:cubicBezTo>
                  <a:lnTo>
                    <a:pt x="5103670" y="2654906"/>
                  </a:lnTo>
                  <a:cubicBezTo>
                    <a:pt x="5235771" y="2686010"/>
                    <a:pt x="5343826" y="2617677"/>
                    <a:pt x="5343826" y="2531423"/>
                  </a:cubicBezTo>
                  <a:lnTo>
                    <a:pt x="5343826" y="156825"/>
                  </a:lnTo>
                  <a:cubicBezTo>
                    <a:pt x="5343826" y="70571"/>
                    <a:pt x="5233207" y="0"/>
                    <a:pt x="5098005" y="0"/>
                  </a:cubicBezTo>
                  <a:lnTo>
                    <a:pt x="245821" y="0"/>
                  </a:lnTo>
                  <a:close/>
                </a:path>
              </a:pathLst>
            </a:custGeom>
            <a:blipFill>
              <a:blip r:embed="rId2"/>
              <a:stretch>
                <a:fillRect t="-25263" b="-25263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11111005" y="8670396"/>
            <a:ext cx="903351" cy="903351"/>
          </a:xfrm>
          <a:custGeom>
            <a:avLst/>
            <a:gdLst/>
            <a:ahLst/>
            <a:cxnLst/>
            <a:rect l="l" t="t" r="r" b="b"/>
            <a:pathLst>
              <a:path w="903351" h="903351">
                <a:moveTo>
                  <a:pt x="0" y="0"/>
                </a:moveTo>
                <a:lnTo>
                  <a:pt x="903351" y="0"/>
                </a:lnTo>
                <a:lnTo>
                  <a:pt x="903351" y="903351"/>
                </a:lnTo>
                <a:lnTo>
                  <a:pt x="0" y="9033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665337" y="4664837"/>
            <a:ext cx="794110" cy="794110"/>
          </a:xfrm>
          <a:custGeom>
            <a:avLst/>
            <a:gdLst/>
            <a:ahLst/>
            <a:cxnLst/>
            <a:rect l="l" t="t" r="r" b="b"/>
            <a:pathLst>
              <a:path w="794110" h="794110">
                <a:moveTo>
                  <a:pt x="0" y="0"/>
                </a:moveTo>
                <a:lnTo>
                  <a:pt x="794110" y="0"/>
                </a:lnTo>
                <a:lnTo>
                  <a:pt x="794110" y="794110"/>
                </a:lnTo>
                <a:lnTo>
                  <a:pt x="0" y="7941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0030603" y="3695298"/>
            <a:ext cx="7324394" cy="4689348"/>
            <a:chOff x="0" y="0"/>
            <a:chExt cx="1588599" cy="10170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88599" cy="1017080"/>
            </a:xfrm>
            <a:custGeom>
              <a:avLst/>
              <a:gdLst/>
              <a:ahLst/>
              <a:cxnLst/>
              <a:rect l="l" t="t" r="r" b="b"/>
              <a:pathLst>
                <a:path w="1588599" h="1017080">
                  <a:moveTo>
                    <a:pt x="45451" y="0"/>
                  </a:moveTo>
                  <a:lnTo>
                    <a:pt x="1543147" y="0"/>
                  </a:lnTo>
                  <a:cubicBezTo>
                    <a:pt x="1555202" y="0"/>
                    <a:pt x="1566763" y="4789"/>
                    <a:pt x="1575286" y="13312"/>
                  </a:cubicBezTo>
                  <a:cubicBezTo>
                    <a:pt x="1583810" y="21836"/>
                    <a:pt x="1588599" y="33397"/>
                    <a:pt x="1588599" y="45451"/>
                  </a:cubicBezTo>
                  <a:lnTo>
                    <a:pt x="1588599" y="971628"/>
                  </a:lnTo>
                  <a:cubicBezTo>
                    <a:pt x="1588599" y="996730"/>
                    <a:pt x="1568249" y="1017080"/>
                    <a:pt x="1543147" y="1017080"/>
                  </a:cubicBezTo>
                  <a:lnTo>
                    <a:pt x="45451" y="1017080"/>
                  </a:lnTo>
                  <a:cubicBezTo>
                    <a:pt x="20349" y="1017080"/>
                    <a:pt x="0" y="996730"/>
                    <a:pt x="0" y="971628"/>
                  </a:cubicBezTo>
                  <a:lnTo>
                    <a:pt x="0" y="45451"/>
                  </a:lnTo>
                  <a:cubicBezTo>
                    <a:pt x="0" y="20349"/>
                    <a:pt x="20349" y="0"/>
                    <a:pt x="45451" y="0"/>
                  </a:cubicBezTo>
                  <a:close/>
                </a:path>
              </a:pathLst>
            </a:custGeom>
            <a:solidFill>
              <a:srgbClr val="2E584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1588599" cy="10647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382558" y="4374028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3" y="0"/>
                </a:lnTo>
                <a:lnTo>
                  <a:pt x="630893" y="630894"/>
                </a:lnTo>
                <a:lnTo>
                  <a:pt x="0" y="63089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679929" y="3847573"/>
            <a:ext cx="5846397" cy="4384798"/>
          </a:xfrm>
          <a:custGeom>
            <a:avLst/>
            <a:gdLst/>
            <a:ahLst/>
            <a:cxnLst/>
            <a:rect l="l" t="t" r="r" b="b"/>
            <a:pathLst>
              <a:path w="5846397" h="4384798">
                <a:moveTo>
                  <a:pt x="0" y="0"/>
                </a:moveTo>
                <a:lnTo>
                  <a:pt x="5846397" y="0"/>
                </a:lnTo>
                <a:lnTo>
                  <a:pt x="5846397" y="4384798"/>
                </a:lnTo>
                <a:lnTo>
                  <a:pt x="0" y="438479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8402261" y="2085848"/>
            <a:ext cx="9645321" cy="1321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8"/>
              </a:lnSpc>
            </a:pPr>
            <a:r>
              <a:rPr lang="en-US" sz="39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From Pen&amp;Paper to Pixels</a:t>
            </a:r>
          </a:p>
          <a:p>
            <a:pPr algn="ctr">
              <a:lnSpc>
                <a:spcPts val="5148"/>
              </a:lnSpc>
            </a:pPr>
            <a:r>
              <a:rPr lang="en-US" sz="39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The progres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66353" y="745474"/>
            <a:ext cx="3082095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ABOUT ME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929624" y="745490"/>
            <a:ext cx="927891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  <a:spcBef>
                <a:spcPct val="0"/>
              </a:spcBef>
            </a:pPr>
            <a:r>
              <a:rPr lang="en-US" sz="1600" b="1" u="sng">
                <a:solidFill>
                  <a:srgbClr val="2E584F"/>
                </a:solidFill>
                <a:latin typeface="Poppins Bold"/>
                <a:ea typeface="Poppins Bold"/>
                <a:cs typeface="Poppins Bold"/>
                <a:sym typeface="Poppins Bold"/>
                <a:hlinkClick r:id="rId10" tooltip="https://cppv.ujep.cz/en/"/>
              </a:rPr>
              <a:t>Home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53404" y="9507072"/>
            <a:ext cx="8390596" cy="400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4"/>
              </a:lnSpc>
              <a:spcBef>
                <a:spcPct val="0"/>
              </a:spcBef>
            </a:pPr>
            <a:r>
              <a:rPr lang="en-US" sz="223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Kateřina Jančaříková          katerina.jancarikova@ujep.cz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40141" y="6230472"/>
            <a:ext cx="8421755" cy="2800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7144" lvl="1" indent="-283572" algn="l">
              <a:lnSpc>
                <a:spcPts val="3677"/>
              </a:lnSpc>
              <a:buFont typeface="Arial"/>
              <a:buChar char="•"/>
            </a:pPr>
            <a:r>
              <a:rPr lang="en-US" sz="262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 remember when my most advanced 'hardware' was a sharpened pencil and a rainy day was our biggest database error.</a:t>
            </a:r>
          </a:p>
          <a:p>
            <a:pPr marL="567144" lvl="1" indent="-283572" algn="l">
              <a:lnSpc>
                <a:spcPts val="3677"/>
              </a:lnSpc>
              <a:buFont typeface="Arial"/>
              <a:buChar char="•"/>
            </a:pPr>
            <a:r>
              <a:rPr lang="en-US" sz="262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 were dreaming of the future while our backpacks were full of heavy paper notebooks. Now, the future is in our pockets.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111005" y="621538"/>
            <a:ext cx="6689734" cy="835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FACULTY OF SCIENCE,</a:t>
            </a:r>
          </a:p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JAN EVANGELISTA PURKYNĚ UNIVERSITY IN ÚSTÍ NAD LABEM</a:t>
            </a:r>
          </a:p>
          <a:p>
            <a:pPr algn="l">
              <a:lnSpc>
                <a:spcPts val="2240"/>
              </a:lnSpc>
              <a:spcBef>
                <a:spcPct val="0"/>
              </a:spcBef>
            </a:pPr>
            <a:endParaRPr lang="en-US" sz="16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0" name="Freeform 20"/>
          <p:cNvSpPr/>
          <p:nvPr/>
        </p:nvSpPr>
        <p:spPr>
          <a:xfrm>
            <a:off x="8260823" y="343905"/>
            <a:ext cx="2090536" cy="1713368"/>
          </a:xfrm>
          <a:custGeom>
            <a:avLst/>
            <a:gdLst/>
            <a:ahLst/>
            <a:cxnLst/>
            <a:rect l="l" t="t" r="r" b="b"/>
            <a:pathLst>
              <a:path w="2090536" h="1713368">
                <a:moveTo>
                  <a:pt x="0" y="0"/>
                </a:moveTo>
                <a:lnTo>
                  <a:pt x="2090536" y="0"/>
                </a:lnTo>
                <a:lnTo>
                  <a:pt x="2090536" y="1713368"/>
                </a:lnTo>
                <a:lnTo>
                  <a:pt x="0" y="171336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8961896" y="552117"/>
            <a:ext cx="2090536" cy="358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KJ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696650"/>
            <a:ext cx="7818037" cy="2069003"/>
            <a:chOff x="0" y="0"/>
            <a:chExt cx="1695666" cy="4487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95665" cy="448749"/>
            </a:xfrm>
            <a:custGeom>
              <a:avLst/>
              <a:gdLst/>
              <a:ahLst/>
              <a:cxnLst/>
              <a:rect l="l" t="t" r="r" b="b"/>
              <a:pathLst>
                <a:path w="1695665" h="448749">
                  <a:moveTo>
                    <a:pt x="16834" y="0"/>
                  </a:moveTo>
                  <a:lnTo>
                    <a:pt x="1678831" y="0"/>
                  </a:lnTo>
                  <a:cubicBezTo>
                    <a:pt x="1688128" y="0"/>
                    <a:pt x="1695665" y="7537"/>
                    <a:pt x="1695665" y="16834"/>
                  </a:cubicBezTo>
                  <a:lnTo>
                    <a:pt x="1695665" y="431915"/>
                  </a:lnTo>
                  <a:cubicBezTo>
                    <a:pt x="1695665" y="441212"/>
                    <a:pt x="1688128" y="448749"/>
                    <a:pt x="1678831" y="448749"/>
                  </a:cubicBezTo>
                  <a:lnTo>
                    <a:pt x="16834" y="448749"/>
                  </a:lnTo>
                  <a:cubicBezTo>
                    <a:pt x="7537" y="448749"/>
                    <a:pt x="0" y="441212"/>
                    <a:pt x="0" y="431915"/>
                  </a:cubicBezTo>
                  <a:lnTo>
                    <a:pt x="0" y="16834"/>
                  </a:lnTo>
                  <a:cubicBezTo>
                    <a:pt x="0" y="7537"/>
                    <a:pt x="7537" y="0"/>
                    <a:pt x="16834" y="0"/>
                  </a:cubicBezTo>
                  <a:close/>
                </a:path>
              </a:pathLst>
            </a:custGeom>
            <a:solidFill>
              <a:srgbClr val="B5D2F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33350"/>
              <a:ext cx="1695666" cy="5820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579"/>
                </a:lnSpc>
              </a:pPr>
              <a:r>
                <a:rPr lang="en-US" sz="46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Redefining Bloom's Taxonomy for the AI Era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166646" y="2037892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4" y="0"/>
                </a:lnTo>
                <a:lnTo>
                  <a:pt x="630894" y="630893"/>
                </a:lnTo>
                <a:lnTo>
                  <a:pt x="0" y="6308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335174" y="5059788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4" y="0"/>
                </a:lnTo>
                <a:lnTo>
                  <a:pt x="630894" y="630893"/>
                </a:lnTo>
                <a:lnTo>
                  <a:pt x="0" y="6308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05529" y="7707722"/>
            <a:ext cx="601410" cy="774650"/>
          </a:xfrm>
          <a:custGeom>
            <a:avLst/>
            <a:gdLst/>
            <a:ahLst/>
            <a:cxnLst/>
            <a:rect l="l" t="t" r="r" b="b"/>
            <a:pathLst>
              <a:path w="601410" h="774650">
                <a:moveTo>
                  <a:pt x="0" y="0"/>
                </a:moveTo>
                <a:lnTo>
                  <a:pt x="601411" y="0"/>
                </a:lnTo>
                <a:lnTo>
                  <a:pt x="601411" y="774650"/>
                </a:lnTo>
                <a:lnTo>
                  <a:pt x="0" y="7746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65760" y="3202185"/>
            <a:ext cx="11112137" cy="6056115"/>
          </a:xfrm>
          <a:custGeom>
            <a:avLst/>
            <a:gdLst/>
            <a:ahLst/>
            <a:cxnLst/>
            <a:rect l="l" t="t" r="r" b="b"/>
            <a:pathLst>
              <a:path w="11112137" h="6056115">
                <a:moveTo>
                  <a:pt x="0" y="0"/>
                </a:moveTo>
                <a:lnTo>
                  <a:pt x="11112137" y="0"/>
                </a:lnTo>
                <a:lnTo>
                  <a:pt x="11112137" y="6056115"/>
                </a:lnTo>
                <a:lnTo>
                  <a:pt x="0" y="605611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1688788" y="658550"/>
            <a:ext cx="5637630" cy="702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7"/>
              </a:lnSpc>
            </a:pPr>
            <a:r>
              <a:rPr lang="en-US" sz="1348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FACULTY OF SCIENCE,</a:t>
            </a:r>
          </a:p>
          <a:p>
            <a:pPr algn="l">
              <a:lnSpc>
                <a:spcPts val="1887"/>
              </a:lnSpc>
            </a:pPr>
            <a:r>
              <a:rPr lang="en-US" sz="1348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JAN EVANGELISTA PURKYNĚ UNIVERSITY IN ÚSTÍ NAD LABEM</a:t>
            </a:r>
          </a:p>
          <a:p>
            <a:pPr algn="l">
              <a:lnSpc>
                <a:spcPts val="1887"/>
              </a:lnSpc>
              <a:spcBef>
                <a:spcPct val="0"/>
              </a:spcBef>
            </a:pPr>
            <a:endParaRPr lang="en-US" sz="1348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56141" y="9629775"/>
            <a:ext cx="8390596" cy="400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4"/>
              </a:lnSpc>
              <a:spcBef>
                <a:spcPct val="0"/>
              </a:spcBef>
            </a:pPr>
            <a:r>
              <a:rPr lang="en-US" sz="223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Kateřina Jančaříková          katerina.jancarikova@ujep.cz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87043" y="2935485"/>
            <a:ext cx="5730397" cy="1987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9"/>
              </a:lnSpc>
              <a:spcBef>
                <a:spcPct val="0"/>
              </a:spcBef>
            </a:pPr>
            <a:r>
              <a:rPr lang="en-US" sz="4699">
                <a:solidFill>
                  <a:srgbClr val="BE2D2D"/>
                </a:solidFill>
                <a:latin typeface="Poppins"/>
                <a:ea typeface="Poppins"/>
                <a:cs typeface="Poppins"/>
                <a:sym typeface="Poppins"/>
              </a:rPr>
              <a:t>A whole new ball game!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718752" y="6394794"/>
            <a:ext cx="4540548" cy="2014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31"/>
              </a:lnSpc>
              <a:spcBef>
                <a:spcPct val="0"/>
              </a:spcBef>
            </a:pPr>
            <a:r>
              <a:rPr lang="en-US" sz="472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Everything has </a:t>
            </a:r>
          </a:p>
          <a:p>
            <a:pPr algn="ctr">
              <a:lnSpc>
                <a:spcPts val="8031"/>
              </a:lnSpc>
              <a:spcBef>
                <a:spcPct val="0"/>
              </a:spcBef>
            </a:pPr>
            <a:r>
              <a:rPr lang="en-US" sz="472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changed!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85249" y="1965021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3" y="0"/>
                </a:lnTo>
                <a:lnTo>
                  <a:pt x="630893" y="630893"/>
                </a:lnTo>
                <a:lnTo>
                  <a:pt x="0" y="6308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718077" y="1675402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4" y="0"/>
                </a:lnTo>
                <a:lnTo>
                  <a:pt x="630894" y="630893"/>
                </a:lnTo>
                <a:lnTo>
                  <a:pt x="0" y="6308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60963" y="2858916"/>
            <a:ext cx="7113137" cy="3917848"/>
            <a:chOff x="0" y="0"/>
            <a:chExt cx="1542779" cy="84974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42779" cy="849748"/>
            </a:xfrm>
            <a:custGeom>
              <a:avLst/>
              <a:gdLst/>
              <a:ahLst/>
              <a:cxnLst/>
              <a:rect l="l" t="t" r="r" b="b"/>
              <a:pathLst>
                <a:path w="1542779" h="849748">
                  <a:moveTo>
                    <a:pt x="18503" y="0"/>
                  </a:moveTo>
                  <a:lnTo>
                    <a:pt x="1524276" y="0"/>
                  </a:lnTo>
                  <a:cubicBezTo>
                    <a:pt x="1529183" y="0"/>
                    <a:pt x="1533889" y="1949"/>
                    <a:pt x="1537359" y="5419"/>
                  </a:cubicBezTo>
                  <a:cubicBezTo>
                    <a:pt x="1540829" y="8889"/>
                    <a:pt x="1542779" y="13596"/>
                    <a:pt x="1542779" y="18503"/>
                  </a:cubicBezTo>
                  <a:lnTo>
                    <a:pt x="1542779" y="831245"/>
                  </a:lnTo>
                  <a:cubicBezTo>
                    <a:pt x="1542779" y="841464"/>
                    <a:pt x="1534495" y="849748"/>
                    <a:pt x="1524276" y="849748"/>
                  </a:cubicBezTo>
                  <a:lnTo>
                    <a:pt x="18503" y="849748"/>
                  </a:lnTo>
                  <a:cubicBezTo>
                    <a:pt x="8284" y="849748"/>
                    <a:pt x="0" y="841464"/>
                    <a:pt x="0" y="831245"/>
                  </a:cubicBezTo>
                  <a:lnTo>
                    <a:pt x="0" y="18503"/>
                  </a:lnTo>
                  <a:cubicBezTo>
                    <a:pt x="0" y="8284"/>
                    <a:pt x="8284" y="0"/>
                    <a:pt x="18503" y="0"/>
                  </a:cubicBezTo>
                  <a:close/>
                </a:path>
              </a:pathLst>
            </a:custGeom>
            <a:solidFill>
              <a:srgbClr val="2E584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1542779" cy="9068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496567" lvl="1" indent="-248284" algn="l">
                <a:lnSpc>
                  <a:spcPts val="3219"/>
                </a:lnSpc>
                <a:buFont typeface="Arial"/>
                <a:buChar char="•"/>
              </a:pPr>
              <a:r>
                <a:rPr lang="en-US" sz="229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Annual AI Conferences (from 2024)</a:t>
              </a:r>
            </a:p>
            <a:p>
              <a:pPr marL="496567" lvl="1" indent="-248284" algn="l">
                <a:lnSpc>
                  <a:spcPts val="3219"/>
                </a:lnSpc>
                <a:buFont typeface="Arial"/>
                <a:buChar char="•"/>
              </a:pPr>
              <a:r>
                <a:rPr lang="en-US" sz="229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Institutional Gemini License: Full access for all staff and students.</a:t>
              </a:r>
            </a:p>
            <a:p>
              <a:pPr marL="496567" lvl="1" indent="-248284" algn="l">
                <a:lnSpc>
                  <a:spcPts val="3219"/>
                </a:lnSpc>
                <a:buFont typeface="Arial"/>
                <a:buChar char="•"/>
              </a:pPr>
              <a:r>
                <a:rPr lang="en-US" sz="229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LM Notebooks: High-performance hardware provided for the entire academic community.</a:t>
              </a:r>
            </a:p>
            <a:p>
              <a:pPr algn="ctr">
                <a:lnSpc>
                  <a:spcPts val="3779"/>
                </a:lnSpc>
              </a:pPr>
              <a:endParaRPr lang="en-US" sz="22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ctr">
                <a:lnSpc>
                  <a:spcPts val="2240"/>
                </a:lnSpc>
              </a:pPr>
              <a:endParaRPr lang="en-US" sz="22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153628" y="1436516"/>
            <a:ext cx="5873750" cy="2844800"/>
            <a:chOff x="0" y="0"/>
            <a:chExt cx="1273966" cy="61701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73966" cy="617013"/>
            </a:xfrm>
            <a:custGeom>
              <a:avLst/>
              <a:gdLst/>
              <a:ahLst/>
              <a:cxnLst/>
              <a:rect l="l" t="t" r="r" b="b"/>
              <a:pathLst>
                <a:path w="1273966" h="617013">
                  <a:moveTo>
                    <a:pt x="56676" y="0"/>
                  </a:moveTo>
                  <a:lnTo>
                    <a:pt x="1217290" y="0"/>
                  </a:lnTo>
                  <a:cubicBezTo>
                    <a:pt x="1232321" y="0"/>
                    <a:pt x="1246737" y="5971"/>
                    <a:pt x="1257366" y="16600"/>
                  </a:cubicBezTo>
                  <a:cubicBezTo>
                    <a:pt x="1267995" y="27229"/>
                    <a:pt x="1273966" y="41645"/>
                    <a:pt x="1273966" y="56676"/>
                  </a:cubicBezTo>
                  <a:lnTo>
                    <a:pt x="1273966" y="560336"/>
                  </a:lnTo>
                  <a:cubicBezTo>
                    <a:pt x="1273966" y="575368"/>
                    <a:pt x="1267995" y="589784"/>
                    <a:pt x="1257366" y="600413"/>
                  </a:cubicBezTo>
                  <a:cubicBezTo>
                    <a:pt x="1246737" y="611042"/>
                    <a:pt x="1232321" y="617013"/>
                    <a:pt x="1217290" y="617013"/>
                  </a:cubicBezTo>
                  <a:lnTo>
                    <a:pt x="56676" y="617013"/>
                  </a:lnTo>
                  <a:cubicBezTo>
                    <a:pt x="41645" y="617013"/>
                    <a:pt x="27229" y="611042"/>
                    <a:pt x="16600" y="600413"/>
                  </a:cubicBezTo>
                  <a:cubicBezTo>
                    <a:pt x="5971" y="589784"/>
                    <a:pt x="0" y="575368"/>
                    <a:pt x="0" y="560336"/>
                  </a:cubicBezTo>
                  <a:lnTo>
                    <a:pt x="0" y="56676"/>
                  </a:lnTo>
                  <a:cubicBezTo>
                    <a:pt x="0" y="41645"/>
                    <a:pt x="5971" y="27229"/>
                    <a:pt x="16600" y="16600"/>
                  </a:cubicBezTo>
                  <a:cubicBezTo>
                    <a:pt x="27229" y="5971"/>
                    <a:pt x="41645" y="0"/>
                    <a:pt x="56676" y="0"/>
                  </a:cubicBezTo>
                  <a:close/>
                </a:path>
              </a:pathLst>
            </a:custGeom>
            <a:solidFill>
              <a:srgbClr val="FF9960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273966" cy="6646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560963" y="7544474"/>
            <a:ext cx="3021177" cy="1110487"/>
          </a:xfrm>
          <a:custGeom>
            <a:avLst/>
            <a:gdLst/>
            <a:ahLst/>
            <a:cxnLst/>
            <a:rect l="l" t="t" r="r" b="b"/>
            <a:pathLst>
              <a:path w="3021177" h="1110487">
                <a:moveTo>
                  <a:pt x="0" y="0"/>
                </a:moveTo>
                <a:lnTo>
                  <a:pt x="3021177" y="0"/>
                </a:lnTo>
                <a:lnTo>
                  <a:pt x="3021177" y="1110486"/>
                </a:lnTo>
                <a:lnTo>
                  <a:pt x="0" y="11104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885249" y="7544474"/>
            <a:ext cx="1705871" cy="1705871"/>
          </a:xfrm>
          <a:custGeom>
            <a:avLst/>
            <a:gdLst/>
            <a:ahLst/>
            <a:cxnLst/>
            <a:rect l="l" t="t" r="r" b="b"/>
            <a:pathLst>
              <a:path w="1705871" h="1705871">
                <a:moveTo>
                  <a:pt x="0" y="0"/>
                </a:moveTo>
                <a:lnTo>
                  <a:pt x="1705871" y="0"/>
                </a:lnTo>
                <a:lnTo>
                  <a:pt x="1705871" y="1705871"/>
                </a:lnTo>
                <a:lnTo>
                  <a:pt x="0" y="170587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629182" y="5521269"/>
            <a:ext cx="6967046" cy="4641794"/>
          </a:xfrm>
          <a:custGeom>
            <a:avLst/>
            <a:gdLst/>
            <a:ahLst/>
            <a:cxnLst/>
            <a:rect l="l" t="t" r="r" b="b"/>
            <a:pathLst>
              <a:path w="6967046" h="4641794">
                <a:moveTo>
                  <a:pt x="0" y="0"/>
                </a:moveTo>
                <a:lnTo>
                  <a:pt x="6967045" y="0"/>
                </a:lnTo>
                <a:lnTo>
                  <a:pt x="6967045" y="4641794"/>
                </a:lnTo>
                <a:lnTo>
                  <a:pt x="0" y="464179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560963" y="455016"/>
            <a:ext cx="7922895" cy="1851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Our Faculty’s Strategic Approach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774953" y="540741"/>
            <a:ext cx="5637630" cy="772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7"/>
              </a:lnSpc>
            </a:pPr>
            <a:r>
              <a:rPr lang="en-US" sz="1448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FACULTY OF SCIENCE,</a:t>
            </a:r>
          </a:p>
          <a:p>
            <a:pPr algn="l">
              <a:lnSpc>
                <a:spcPts val="2027"/>
              </a:lnSpc>
            </a:pPr>
            <a:r>
              <a:rPr lang="en-US" sz="1448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JAN EVANGELISTA PURKYNĚ UNIVERSITY IN ÚSTÍ NAD LABEM</a:t>
            </a:r>
          </a:p>
          <a:p>
            <a:pPr algn="l">
              <a:lnSpc>
                <a:spcPts val="2027"/>
              </a:lnSpc>
              <a:spcBef>
                <a:spcPct val="0"/>
              </a:spcBef>
            </a:pPr>
            <a:endParaRPr lang="en-US" sz="1448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27112" y="9410126"/>
            <a:ext cx="8390596" cy="400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4"/>
              </a:lnSpc>
              <a:spcBef>
                <a:spcPct val="0"/>
              </a:spcBef>
            </a:pPr>
            <a:r>
              <a:rPr lang="en-US" sz="223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Kateřina Jančaříková          katerina.jancarikova@ujep.cz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153628" y="1675740"/>
            <a:ext cx="5790196" cy="2223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8"/>
              </a:lnSpc>
              <a:spcBef>
                <a:spcPct val="0"/>
              </a:spcBef>
            </a:pPr>
            <a:r>
              <a:rPr lang="en-US" sz="263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Embracing Innovation: A strategic decision to integrate AI responsibly rather than restrict its use.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237183" y="4476579"/>
            <a:ext cx="5790196" cy="2268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48"/>
              </a:lnSpc>
              <a:spcBef>
                <a:spcPct val="0"/>
              </a:spcBef>
            </a:pPr>
            <a:r>
              <a:rPr lang="en-US" sz="26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Building a Knowledge Community (Academics, Students, </a:t>
            </a:r>
          </a:p>
          <a:p>
            <a:pPr algn="ctr">
              <a:lnSpc>
                <a:spcPts val="4548"/>
              </a:lnSpc>
              <a:spcBef>
                <a:spcPct val="0"/>
              </a:spcBef>
            </a:pPr>
            <a:r>
              <a:rPr lang="en-US" sz="26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No-academic Staff, </a:t>
            </a:r>
          </a:p>
          <a:p>
            <a:pPr algn="ctr">
              <a:lnSpc>
                <a:spcPts val="4548"/>
              </a:lnSpc>
              <a:spcBef>
                <a:spcPct val="0"/>
              </a:spcBef>
            </a:pPr>
            <a:r>
              <a:rPr lang="en-US" sz="26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Mentors &amp; Clinical Teacher)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47790" y="1348305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4" y="0"/>
                </a:lnTo>
                <a:lnTo>
                  <a:pt x="630894" y="630894"/>
                </a:lnTo>
                <a:lnTo>
                  <a:pt x="0" y="6308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628406" y="6773206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4" y="0"/>
                </a:lnTo>
                <a:lnTo>
                  <a:pt x="630894" y="630894"/>
                </a:lnTo>
                <a:lnTo>
                  <a:pt x="0" y="6308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753596" y="7088653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4" y="0"/>
                </a:lnTo>
                <a:lnTo>
                  <a:pt x="630894" y="630894"/>
                </a:lnTo>
                <a:lnTo>
                  <a:pt x="0" y="6308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85690" y="2387346"/>
            <a:ext cx="6197600" cy="2756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5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Practical Experience with Gemini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5690" y="9556176"/>
            <a:ext cx="8390596" cy="400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4"/>
              </a:lnSpc>
              <a:spcBef>
                <a:spcPct val="0"/>
              </a:spcBef>
            </a:pPr>
            <a:r>
              <a:rPr lang="en-US" sz="223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Kateřina Jančaříková          katerina.jancarikova@ujep.cz</a:t>
            </a:r>
          </a:p>
        </p:txBody>
      </p:sp>
      <p:sp>
        <p:nvSpPr>
          <p:cNvPr id="7" name="Freeform 7"/>
          <p:cNvSpPr/>
          <p:nvPr/>
        </p:nvSpPr>
        <p:spPr>
          <a:xfrm>
            <a:off x="14772154" y="355648"/>
            <a:ext cx="3021177" cy="1110487"/>
          </a:xfrm>
          <a:custGeom>
            <a:avLst/>
            <a:gdLst/>
            <a:ahLst/>
            <a:cxnLst/>
            <a:rect l="l" t="t" r="r" b="b"/>
            <a:pathLst>
              <a:path w="3021177" h="1110487">
                <a:moveTo>
                  <a:pt x="0" y="0"/>
                </a:moveTo>
                <a:lnTo>
                  <a:pt x="3021177" y="0"/>
                </a:lnTo>
                <a:lnTo>
                  <a:pt x="3021177" y="1110486"/>
                </a:lnTo>
                <a:lnTo>
                  <a:pt x="0" y="11104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778684" y="1476256"/>
            <a:ext cx="12014647" cy="7144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5342" lvl="1" indent="-302671" algn="l">
              <a:lnSpc>
                <a:spcPts val="4766"/>
              </a:lnSpc>
              <a:buFont typeface="Arial"/>
              <a:buChar char="•"/>
            </a:pPr>
            <a:r>
              <a:rPr lang="en-US" sz="280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Lesson planning. </a:t>
            </a:r>
          </a:p>
          <a:p>
            <a:pPr marL="605342" lvl="1" indent="-302671" algn="l">
              <a:lnSpc>
                <a:spcPts val="4766"/>
              </a:lnSpc>
              <a:buFont typeface="Arial"/>
              <a:buChar char="•"/>
            </a:pPr>
            <a:r>
              <a:rPr lang="en-US" sz="280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Selecting topic-specific games &amp; activities.</a:t>
            </a:r>
          </a:p>
          <a:p>
            <a:pPr marL="605342" lvl="1" indent="-302671" algn="l">
              <a:lnSpc>
                <a:spcPts val="4766"/>
              </a:lnSpc>
              <a:buFont typeface="Arial"/>
              <a:buChar char="•"/>
            </a:pPr>
            <a:r>
              <a:rPr lang="en-US" sz="280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Differentiated instruction. </a:t>
            </a:r>
          </a:p>
          <a:p>
            <a:pPr marL="605342" lvl="1" indent="-302671" algn="l">
              <a:lnSpc>
                <a:spcPts val="4766"/>
              </a:lnSpc>
              <a:buFont typeface="Arial"/>
              <a:buChar char="•"/>
            </a:pPr>
            <a:r>
              <a:rPr lang="en-US" sz="280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Cross-curricular links.</a:t>
            </a:r>
          </a:p>
          <a:p>
            <a:pPr marL="605342" lvl="1" indent="-302671" algn="l">
              <a:lnSpc>
                <a:spcPts val="4766"/>
              </a:lnSpc>
              <a:buFont typeface="Arial"/>
              <a:buChar char="•"/>
            </a:pPr>
            <a:r>
              <a:rPr lang="en-US" sz="280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Designing activities: Experiments, games, and interactive tasks.</a:t>
            </a:r>
          </a:p>
          <a:p>
            <a:pPr marL="605342" lvl="1" indent="-302671" algn="l">
              <a:lnSpc>
                <a:spcPts val="4766"/>
              </a:lnSpc>
              <a:buFont typeface="Arial"/>
              <a:buChar char="•"/>
            </a:pPr>
            <a:r>
              <a:rPr lang="en-US" sz="280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Assessment and feedback. </a:t>
            </a:r>
          </a:p>
          <a:p>
            <a:pPr marL="605342" lvl="1" indent="-302671" algn="l">
              <a:lnSpc>
                <a:spcPts val="4766"/>
              </a:lnSpc>
              <a:buFont typeface="Arial"/>
              <a:buChar char="•"/>
            </a:pPr>
            <a:r>
              <a:rPr lang="en-US" sz="280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Simulating the "inquisitive student". </a:t>
            </a:r>
          </a:p>
          <a:p>
            <a:pPr marL="605342" lvl="1" indent="-302671" algn="l">
              <a:lnSpc>
                <a:spcPts val="4766"/>
              </a:lnSpc>
              <a:buFont typeface="Arial"/>
              <a:buChar char="•"/>
            </a:pPr>
            <a:r>
              <a:rPr lang="en-US" sz="280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Test preparation and knowledge verification. </a:t>
            </a:r>
          </a:p>
          <a:p>
            <a:pPr marL="605342" lvl="1" indent="-302671" algn="l">
              <a:lnSpc>
                <a:spcPts val="4766"/>
              </a:lnSpc>
              <a:buFont typeface="Arial"/>
              <a:buChar char="•"/>
            </a:pPr>
            <a:r>
              <a:rPr lang="en-US" sz="280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Proofreading and text editing.</a:t>
            </a:r>
          </a:p>
          <a:p>
            <a:pPr marL="605342" lvl="1" indent="-302671" algn="l">
              <a:lnSpc>
                <a:spcPts val="4766"/>
              </a:lnSpc>
              <a:buFont typeface="Arial"/>
              <a:buChar char="•"/>
            </a:pPr>
            <a:r>
              <a:rPr lang="en-US" sz="280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Image generation for visualization.</a:t>
            </a:r>
          </a:p>
          <a:p>
            <a:pPr marL="605342" lvl="1" indent="-302671" algn="l">
              <a:lnSpc>
                <a:spcPts val="4766"/>
              </a:lnSpc>
              <a:buFont typeface="Arial"/>
              <a:buChar char="•"/>
            </a:pPr>
            <a:r>
              <a:rPr lang="en-US" sz="280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Communication support: Parents, school management, and colleagues.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54852" y="539417"/>
            <a:ext cx="3082095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AI + STEM = Smart Science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858861" y="1530779"/>
            <a:ext cx="8220127" cy="5600700"/>
            <a:chOff x="0" y="0"/>
            <a:chExt cx="1620228" cy="11039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0228" cy="1103926"/>
            </a:xfrm>
            <a:custGeom>
              <a:avLst/>
              <a:gdLst/>
              <a:ahLst/>
              <a:cxnLst/>
              <a:rect l="l" t="t" r="r" b="b"/>
              <a:pathLst>
                <a:path w="1620228" h="1103926">
                  <a:moveTo>
                    <a:pt x="40498" y="0"/>
                  </a:moveTo>
                  <a:lnTo>
                    <a:pt x="1579730" y="0"/>
                  </a:lnTo>
                  <a:cubicBezTo>
                    <a:pt x="1590471" y="0"/>
                    <a:pt x="1600771" y="4267"/>
                    <a:pt x="1608366" y="11862"/>
                  </a:cubicBezTo>
                  <a:cubicBezTo>
                    <a:pt x="1615961" y="19457"/>
                    <a:pt x="1620228" y="29758"/>
                    <a:pt x="1620228" y="40498"/>
                  </a:cubicBezTo>
                  <a:lnTo>
                    <a:pt x="1620228" y="1063427"/>
                  </a:lnTo>
                  <a:cubicBezTo>
                    <a:pt x="1620228" y="1074168"/>
                    <a:pt x="1615961" y="1084469"/>
                    <a:pt x="1608366" y="1092064"/>
                  </a:cubicBezTo>
                  <a:cubicBezTo>
                    <a:pt x="1600771" y="1099659"/>
                    <a:pt x="1590471" y="1103926"/>
                    <a:pt x="1579730" y="1103926"/>
                  </a:cubicBezTo>
                  <a:lnTo>
                    <a:pt x="40498" y="1103926"/>
                  </a:lnTo>
                  <a:cubicBezTo>
                    <a:pt x="29758" y="1103926"/>
                    <a:pt x="19457" y="1099659"/>
                    <a:pt x="11862" y="1092064"/>
                  </a:cubicBezTo>
                  <a:cubicBezTo>
                    <a:pt x="4267" y="1084469"/>
                    <a:pt x="0" y="1074168"/>
                    <a:pt x="0" y="1063427"/>
                  </a:cubicBezTo>
                  <a:lnTo>
                    <a:pt x="0" y="40498"/>
                  </a:lnTo>
                  <a:cubicBezTo>
                    <a:pt x="0" y="29758"/>
                    <a:pt x="4267" y="19457"/>
                    <a:pt x="11862" y="11862"/>
                  </a:cubicBezTo>
                  <a:cubicBezTo>
                    <a:pt x="19457" y="4267"/>
                    <a:pt x="29758" y="0"/>
                    <a:pt x="40498" y="0"/>
                  </a:cubicBezTo>
                  <a:close/>
                </a:path>
              </a:pathLst>
            </a:custGeom>
            <a:solidFill>
              <a:srgbClr val="FF996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620228" cy="11515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181653" y="1945289"/>
            <a:ext cx="7398771" cy="4631121"/>
            <a:chOff x="0" y="0"/>
            <a:chExt cx="5636233" cy="35278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636120" cy="3530291"/>
            </a:xfrm>
            <a:custGeom>
              <a:avLst/>
              <a:gdLst/>
              <a:ahLst/>
              <a:cxnLst/>
              <a:rect l="l" t="t" r="r" b="b"/>
              <a:pathLst>
                <a:path w="5636120" h="3530291">
                  <a:moveTo>
                    <a:pt x="259267" y="0"/>
                  </a:moveTo>
                  <a:cubicBezTo>
                    <a:pt x="116670" y="0"/>
                    <a:pt x="0" y="93651"/>
                    <a:pt x="0" y="208114"/>
                  </a:cubicBezTo>
                  <a:lnTo>
                    <a:pt x="0" y="2374309"/>
                  </a:lnTo>
                  <a:cubicBezTo>
                    <a:pt x="0" y="2488772"/>
                    <a:pt x="113965" y="2602330"/>
                    <a:pt x="253292" y="2626670"/>
                  </a:cubicBezTo>
                  <a:lnTo>
                    <a:pt x="5382828" y="3523188"/>
                  </a:lnTo>
                  <a:cubicBezTo>
                    <a:pt x="5522156" y="3555453"/>
                    <a:pt x="5636120" y="3473784"/>
                    <a:pt x="5636120" y="3359322"/>
                  </a:cubicBezTo>
                  <a:lnTo>
                    <a:pt x="5636120" y="208114"/>
                  </a:lnTo>
                  <a:cubicBezTo>
                    <a:pt x="5636120" y="93651"/>
                    <a:pt x="5519450" y="0"/>
                    <a:pt x="5376854" y="0"/>
                  </a:cubicBezTo>
                  <a:lnTo>
                    <a:pt x="259267" y="0"/>
                  </a:lnTo>
                  <a:close/>
                </a:path>
              </a:pathLst>
            </a:custGeom>
            <a:blipFill>
              <a:blip r:embed="rId2"/>
              <a:stretch>
                <a:fillRect l="-6050" r="-6050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8543414" y="6095217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4" y="0"/>
                </a:lnTo>
                <a:lnTo>
                  <a:pt x="630894" y="630893"/>
                </a:lnTo>
                <a:lnTo>
                  <a:pt x="0" y="6308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478872" y="6095217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4" y="0"/>
                </a:lnTo>
                <a:lnTo>
                  <a:pt x="630894" y="630893"/>
                </a:lnTo>
                <a:lnTo>
                  <a:pt x="0" y="6308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66353" y="745474"/>
            <a:ext cx="3082095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STEM'S DIGITAL BRAIN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32736" y="7509733"/>
            <a:ext cx="82677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9"/>
              </a:lnSpc>
            </a:pPr>
            <a:r>
              <a:rPr lang="en-US" sz="23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Performance Metric: Low satisfaction levels.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4444" y="2068428"/>
            <a:ext cx="6847869" cy="1321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8"/>
              </a:lnSpc>
            </a:pPr>
            <a:r>
              <a:rPr lang="en-US" sz="39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Practical Experience with Notebook lm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83697" y="3713903"/>
            <a:ext cx="7849039" cy="3347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2"/>
              </a:lnSpc>
              <a:spcBef>
                <a:spcPct val="0"/>
              </a:spcBef>
            </a:pPr>
            <a:endParaRPr/>
          </a:p>
          <a:p>
            <a:pPr algn="l">
              <a:lnSpc>
                <a:spcPts val="4482"/>
              </a:lnSpc>
              <a:spcBef>
                <a:spcPct val="0"/>
              </a:spcBef>
            </a:pPr>
            <a:r>
              <a:rPr lang="en-US" sz="263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Source Input: Transforming static PDF materials.</a:t>
            </a:r>
          </a:p>
          <a:p>
            <a:pPr algn="l">
              <a:lnSpc>
                <a:spcPts val="4482"/>
              </a:lnSpc>
              <a:spcBef>
                <a:spcPct val="0"/>
              </a:spcBef>
            </a:pPr>
            <a:r>
              <a:rPr lang="en-US" sz="263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Output Formats: AI-generated podcasts, study sets (flashcards), pictures, and quizzes.</a:t>
            </a:r>
          </a:p>
          <a:p>
            <a:pPr algn="l">
              <a:lnSpc>
                <a:spcPts val="4482"/>
              </a:lnSpc>
              <a:spcBef>
                <a:spcPct val="0"/>
              </a:spcBef>
            </a:pPr>
            <a:endParaRPr lang="en-US" sz="2636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178028" y="8357458"/>
            <a:ext cx="4744740" cy="517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4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AI Hallucinations &amp; Limitations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881039" y="565150"/>
            <a:ext cx="4197950" cy="398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GEMINI ILUSTRATION LIMITS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85690" y="9556176"/>
            <a:ext cx="8390596" cy="400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4"/>
              </a:lnSpc>
              <a:spcBef>
                <a:spcPct val="0"/>
              </a:spcBef>
            </a:pPr>
            <a:r>
              <a:rPr lang="en-US" sz="223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Kateřina Jančaříková          katerina.jancarikova@ujep.cz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095400" y="7803356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4" y="0"/>
                </a:lnTo>
                <a:lnTo>
                  <a:pt x="630894" y="630894"/>
                </a:lnTo>
                <a:lnTo>
                  <a:pt x="0" y="6308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030858" y="7803356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4" y="0"/>
                </a:lnTo>
                <a:lnTo>
                  <a:pt x="630894" y="630894"/>
                </a:lnTo>
                <a:lnTo>
                  <a:pt x="0" y="6308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796436" y="1700824"/>
            <a:ext cx="16811229" cy="7102402"/>
            <a:chOff x="0" y="0"/>
            <a:chExt cx="3646212" cy="15404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46212" cy="1540450"/>
            </a:xfrm>
            <a:custGeom>
              <a:avLst/>
              <a:gdLst/>
              <a:ahLst/>
              <a:cxnLst/>
              <a:rect l="l" t="t" r="r" b="b"/>
              <a:pathLst>
                <a:path w="3646212" h="1540450">
                  <a:moveTo>
                    <a:pt x="17039" y="0"/>
                  </a:moveTo>
                  <a:lnTo>
                    <a:pt x="3629173" y="0"/>
                  </a:lnTo>
                  <a:cubicBezTo>
                    <a:pt x="3638583" y="0"/>
                    <a:pt x="3646212" y="7629"/>
                    <a:pt x="3646212" y="17039"/>
                  </a:cubicBezTo>
                  <a:lnTo>
                    <a:pt x="3646212" y="1523411"/>
                  </a:lnTo>
                  <a:cubicBezTo>
                    <a:pt x="3646212" y="1527930"/>
                    <a:pt x="3644417" y="1532264"/>
                    <a:pt x="3641221" y="1535460"/>
                  </a:cubicBezTo>
                  <a:cubicBezTo>
                    <a:pt x="3638026" y="1538655"/>
                    <a:pt x="3633692" y="1540450"/>
                    <a:pt x="3629173" y="1540450"/>
                  </a:cubicBezTo>
                  <a:lnTo>
                    <a:pt x="17039" y="1540450"/>
                  </a:lnTo>
                  <a:cubicBezTo>
                    <a:pt x="7629" y="1540450"/>
                    <a:pt x="0" y="1532822"/>
                    <a:pt x="0" y="1523411"/>
                  </a:cubicBezTo>
                  <a:lnTo>
                    <a:pt x="0" y="17039"/>
                  </a:lnTo>
                  <a:cubicBezTo>
                    <a:pt x="0" y="7629"/>
                    <a:pt x="7629" y="0"/>
                    <a:pt x="17039" y="0"/>
                  </a:cubicBezTo>
                  <a:close/>
                </a:path>
              </a:pathLst>
            </a:custGeom>
            <a:solidFill>
              <a:srgbClr val="FF996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3646212" cy="1588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2764128" y="2007324"/>
            <a:ext cx="11907159" cy="6489402"/>
          </a:xfrm>
          <a:custGeom>
            <a:avLst/>
            <a:gdLst/>
            <a:ahLst/>
            <a:cxnLst/>
            <a:rect l="l" t="t" r="r" b="b"/>
            <a:pathLst>
              <a:path w="11907159" h="6489402">
                <a:moveTo>
                  <a:pt x="0" y="0"/>
                </a:moveTo>
                <a:lnTo>
                  <a:pt x="11907160" y="0"/>
                </a:lnTo>
                <a:lnTo>
                  <a:pt x="11907160" y="6489402"/>
                </a:lnTo>
                <a:lnTo>
                  <a:pt x="0" y="648940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66353" y="735949"/>
            <a:ext cx="3082095" cy="398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GEMINI ILUSTRATION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27112" y="9410126"/>
            <a:ext cx="8390596" cy="400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4"/>
              </a:lnSpc>
              <a:spcBef>
                <a:spcPct val="0"/>
              </a:spcBef>
            </a:pPr>
            <a:r>
              <a:rPr lang="en-US" sz="223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Kateřina Jančaříková          katerina.jancarikova@ujep.cz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460500"/>
            <a:ext cx="7082813" cy="3835400"/>
            <a:chOff x="0" y="0"/>
            <a:chExt cx="1536202" cy="8318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36202" cy="831866"/>
            </a:xfrm>
            <a:custGeom>
              <a:avLst/>
              <a:gdLst/>
              <a:ahLst/>
              <a:cxnLst/>
              <a:rect l="l" t="t" r="r" b="b"/>
              <a:pathLst>
                <a:path w="1536202" h="831866">
                  <a:moveTo>
                    <a:pt x="47001" y="0"/>
                  </a:moveTo>
                  <a:lnTo>
                    <a:pt x="1489200" y="0"/>
                  </a:lnTo>
                  <a:cubicBezTo>
                    <a:pt x="1501666" y="0"/>
                    <a:pt x="1513621" y="4952"/>
                    <a:pt x="1522435" y="13766"/>
                  </a:cubicBezTo>
                  <a:cubicBezTo>
                    <a:pt x="1531250" y="22581"/>
                    <a:pt x="1536202" y="34536"/>
                    <a:pt x="1536202" y="47001"/>
                  </a:cubicBezTo>
                  <a:lnTo>
                    <a:pt x="1536202" y="784864"/>
                  </a:lnTo>
                  <a:cubicBezTo>
                    <a:pt x="1536202" y="797330"/>
                    <a:pt x="1531250" y="809285"/>
                    <a:pt x="1522435" y="818099"/>
                  </a:cubicBezTo>
                  <a:cubicBezTo>
                    <a:pt x="1513621" y="826914"/>
                    <a:pt x="1501666" y="831866"/>
                    <a:pt x="1489200" y="831866"/>
                  </a:cubicBezTo>
                  <a:lnTo>
                    <a:pt x="47001" y="831866"/>
                  </a:lnTo>
                  <a:cubicBezTo>
                    <a:pt x="34536" y="831866"/>
                    <a:pt x="22581" y="826914"/>
                    <a:pt x="13766" y="818099"/>
                  </a:cubicBezTo>
                  <a:cubicBezTo>
                    <a:pt x="4952" y="809285"/>
                    <a:pt x="0" y="797330"/>
                    <a:pt x="0" y="784864"/>
                  </a:cubicBezTo>
                  <a:lnTo>
                    <a:pt x="0" y="47001"/>
                  </a:lnTo>
                  <a:cubicBezTo>
                    <a:pt x="0" y="34536"/>
                    <a:pt x="4952" y="22581"/>
                    <a:pt x="13766" y="13766"/>
                  </a:cubicBezTo>
                  <a:cubicBezTo>
                    <a:pt x="22581" y="4952"/>
                    <a:pt x="34536" y="0"/>
                    <a:pt x="47001" y="0"/>
                  </a:cubicBezTo>
                  <a:close/>
                </a:path>
              </a:pathLst>
            </a:custGeom>
            <a:solidFill>
              <a:srgbClr val="FF996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536202" cy="8794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82558" y="1792487"/>
            <a:ext cx="6375097" cy="3171425"/>
            <a:chOff x="0" y="0"/>
            <a:chExt cx="5343933" cy="26584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343826" cy="2662549"/>
            </a:xfrm>
            <a:custGeom>
              <a:avLst/>
              <a:gdLst/>
              <a:ahLst/>
              <a:cxnLst/>
              <a:rect l="l" t="t" r="r" b="b"/>
              <a:pathLst>
                <a:path w="5343826" h="2662549">
                  <a:moveTo>
                    <a:pt x="245821" y="0"/>
                  </a:moveTo>
                  <a:cubicBezTo>
                    <a:pt x="110619" y="0"/>
                    <a:pt x="0" y="70571"/>
                    <a:pt x="0" y="156825"/>
                  </a:cubicBezTo>
                  <a:lnTo>
                    <a:pt x="0" y="1789165"/>
                  </a:lnTo>
                  <a:cubicBezTo>
                    <a:pt x="0" y="1875419"/>
                    <a:pt x="108054" y="1960991"/>
                    <a:pt x="240156" y="1979332"/>
                  </a:cubicBezTo>
                  <a:lnTo>
                    <a:pt x="5103670" y="2654906"/>
                  </a:lnTo>
                  <a:cubicBezTo>
                    <a:pt x="5235771" y="2686010"/>
                    <a:pt x="5343826" y="2617677"/>
                    <a:pt x="5343826" y="2531423"/>
                  </a:cubicBezTo>
                  <a:lnTo>
                    <a:pt x="5343826" y="156825"/>
                  </a:lnTo>
                  <a:cubicBezTo>
                    <a:pt x="5343826" y="70571"/>
                    <a:pt x="5233207" y="0"/>
                    <a:pt x="5098005" y="0"/>
                  </a:cubicBezTo>
                  <a:lnTo>
                    <a:pt x="245821" y="0"/>
                  </a:lnTo>
                  <a:close/>
                </a:path>
              </a:pathLst>
            </a:custGeom>
            <a:blipFill>
              <a:blip r:embed="rId2"/>
              <a:stretch>
                <a:fillRect t="-25263" b="-25263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11111005" y="8942853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4" y="0"/>
                </a:lnTo>
                <a:lnTo>
                  <a:pt x="630894" y="630894"/>
                </a:lnTo>
                <a:lnTo>
                  <a:pt x="0" y="6308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990644" y="910891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3" y="0"/>
                </a:lnTo>
                <a:lnTo>
                  <a:pt x="630893" y="630894"/>
                </a:lnTo>
                <a:lnTo>
                  <a:pt x="0" y="6308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152906" y="3521106"/>
            <a:ext cx="248875" cy="233490"/>
          </a:xfrm>
          <a:custGeom>
            <a:avLst/>
            <a:gdLst/>
            <a:ahLst/>
            <a:cxnLst/>
            <a:rect l="l" t="t" r="r" b="b"/>
            <a:pathLst>
              <a:path w="248875" h="233490">
                <a:moveTo>
                  <a:pt x="0" y="0"/>
                </a:moveTo>
                <a:lnTo>
                  <a:pt x="248875" y="0"/>
                </a:lnTo>
                <a:lnTo>
                  <a:pt x="248875" y="233489"/>
                </a:lnTo>
                <a:lnTo>
                  <a:pt x="0" y="23348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181653" y="4257283"/>
            <a:ext cx="248875" cy="233490"/>
          </a:xfrm>
          <a:custGeom>
            <a:avLst/>
            <a:gdLst/>
            <a:ahLst/>
            <a:cxnLst/>
            <a:rect l="l" t="t" r="r" b="b"/>
            <a:pathLst>
              <a:path w="248875" h="233490">
                <a:moveTo>
                  <a:pt x="0" y="0"/>
                </a:moveTo>
                <a:lnTo>
                  <a:pt x="248875" y="0"/>
                </a:lnTo>
                <a:lnTo>
                  <a:pt x="248875" y="233490"/>
                </a:lnTo>
                <a:lnTo>
                  <a:pt x="0" y="2334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10030603" y="3695298"/>
            <a:ext cx="7324394" cy="4689348"/>
            <a:chOff x="0" y="0"/>
            <a:chExt cx="1588599" cy="101708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88599" cy="1017080"/>
            </a:xfrm>
            <a:custGeom>
              <a:avLst/>
              <a:gdLst/>
              <a:ahLst/>
              <a:cxnLst/>
              <a:rect l="l" t="t" r="r" b="b"/>
              <a:pathLst>
                <a:path w="1588599" h="1017080">
                  <a:moveTo>
                    <a:pt x="45451" y="0"/>
                  </a:moveTo>
                  <a:lnTo>
                    <a:pt x="1543147" y="0"/>
                  </a:lnTo>
                  <a:cubicBezTo>
                    <a:pt x="1555202" y="0"/>
                    <a:pt x="1566763" y="4789"/>
                    <a:pt x="1575286" y="13312"/>
                  </a:cubicBezTo>
                  <a:cubicBezTo>
                    <a:pt x="1583810" y="21836"/>
                    <a:pt x="1588599" y="33397"/>
                    <a:pt x="1588599" y="45451"/>
                  </a:cubicBezTo>
                  <a:lnTo>
                    <a:pt x="1588599" y="971628"/>
                  </a:lnTo>
                  <a:cubicBezTo>
                    <a:pt x="1588599" y="996730"/>
                    <a:pt x="1568249" y="1017080"/>
                    <a:pt x="1543147" y="1017080"/>
                  </a:cubicBezTo>
                  <a:lnTo>
                    <a:pt x="45451" y="1017080"/>
                  </a:lnTo>
                  <a:cubicBezTo>
                    <a:pt x="20349" y="1017080"/>
                    <a:pt x="0" y="996730"/>
                    <a:pt x="0" y="971628"/>
                  </a:cubicBezTo>
                  <a:lnTo>
                    <a:pt x="0" y="45451"/>
                  </a:lnTo>
                  <a:cubicBezTo>
                    <a:pt x="0" y="20349"/>
                    <a:pt x="20349" y="0"/>
                    <a:pt x="45451" y="0"/>
                  </a:cubicBezTo>
                  <a:close/>
                </a:path>
              </a:pathLst>
            </a:custGeom>
            <a:solidFill>
              <a:srgbClr val="2E584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588599" cy="10647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382558" y="4374028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3" y="0"/>
                </a:lnTo>
                <a:lnTo>
                  <a:pt x="630893" y="630894"/>
                </a:lnTo>
                <a:lnTo>
                  <a:pt x="0" y="63089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0826107" y="3797284"/>
            <a:ext cx="5733386" cy="4300040"/>
          </a:xfrm>
          <a:custGeom>
            <a:avLst/>
            <a:gdLst/>
            <a:ahLst/>
            <a:cxnLst/>
            <a:rect l="l" t="t" r="r" b="b"/>
            <a:pathLst>
              <a:path w="5733386" h="4300040">
                <a:moveTo>
                  <a:pt x="0" y="0"/>
                </a:moveTo>
                <a:lnTo>
                  <a:pt x="5733386" y="0"/>
                </a:lnTo>
                <a:lnTo>
                  <a:pt x="5733386" y="4300040"/>
                </a:lnTo>
                <a:lnTo>
                  <a:pt x="0" y="430004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8402261" y="2085848"/>
            <a:ext cx="9645321" cy="1321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8"/>
              </a:lnSpc>
            </a:pPr>
            <a:r>
              <a:rPr lang="en-US" sz="39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Biology &amp; Nature Identification </a:t>
            </a:r>
          </a:p>
          <a:p>
            <a:pPr algn="ctr">
              <a:lnSpc>
                <a:spcPts val="5148"/>
              </a:lnSpc>
            </a:pPr>
            <a:r>
              <a:rPr lang="en-US" sz="39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AI in the Wild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929624" y="745490"/>
            <a:ext cx="927891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  <a:spcBef>
                <a:spcPct val="0"/>
              </a:spcBef>
            </a:pPr>
            <a:r>
              <a:rPr lang="en-US" sz="1600" b="1" u="sng">
                <a:solidFill>
                  <a:srgbClr val="2E584F"/>
                </a:solidFill>
                <a:latin typeface="Poppins Bold"/>
                <a:ea typeface="Poppins Bold"/>
                <a:cs typeface="Poppins Bold"/>
                <a:sym typeface="Poppins Bold"/>
                <a:hlinkClick r:id="rId12" tooltip="https://cppv.ujep.cz/en/"/>
              </a:rPr>
              <a:t>Home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401781" y="9691344"/>
            <a:ext cx="8390596" cy="400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4"/>
              </a:lnSpc>
              <a:spcBef>
                <a:spcPct val="0"/>
              </a:spcBef>
            </a:pPr>
            <a:r>
              <a:rPr lang="en-US" sz="223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Kateřina Jančaříková          katerina.jancarikova@ujep.cz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0889" y="5724525"/>
            <a:ext cx="9864464" cy="3760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9988" lvl="1" indent="-289994" algn="l">
              <a:lnSpc>
                <a:spcPts val="3760"/>
              </a:lnSpc>
              <a:buFont typeface="Arial"/>
              <a:buChar char="•"/>
            </a:pPr>
            <a:r>
              <a:rPr lang="en-US" sz="268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Merlin Bird ID: A gold standard by Cornell Lab of Ornithology for bird sound and photo identification.</a:t>
            </a:r>
          </a:p>
          <a:p>
            <a:pPr marL="579988" lvl="1" indent="-289994" algn="l">
              <a:lnSpc>
                <a:spcPts val="3760"/>
              </a:lnSpc>
              <a:buFont typeface="Arial"/>
              <a:buChar char="•"/>
            </a:pPr>
            <a:r>
              <a:rPr lang="en-US" sz="268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Seek by iNaturalist: The ultimate "all-rounder" for schools. No registration needed, uses AR for real-time identification with gamification (badges).</a:t>
            </a:r>
          </a:p>
          <a:p>
            <a:pPr marL="579988" lvl="1" indent="-289994" algn="l">
              <a:lnSpc>
                <a:spcPts val="3760"/>
              </a:lnSpc>
              <a:buFont typeface="Arial"/>
              <a:buChar char="•"/>
            </a:pPr>
            <a:r>
              <a:rPr lang="en-US" sz="268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PlantNet (Pl@ntNet): "Shazam for plants" – massive database, highly accurate for wild flora.</a:t>
            </a:r>
          </a:p>
          <a:p>
            <a:pPr algn="l">
              <a:lnSpc>
                <a:spcPts val="3760"/>
              </a:lnSpc>
            </a:pPr>
            <a:endParaRPr lang="en-US" sz="2686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1111005" y="621538"/>
            <a:ext cx="6689734" cy="835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FACULTY OF SCIENCE,</a:t>
            </a:r>
          </a:p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JAN EVANGELISTA PURKYNĚ UNIVERSITY IN ÚSTÍ NAD LABEM</a:t>
            </a:r>
          </a:p>
          <a:p>
            <a:pPr algn="l">
              <a:lnSpc>
                <a:spcPts val="2240"/>
              </a:lnSpc>
              <a:spcBef>
                <a:spcPct val="0"/>
              </a:spcBef>
            </a:pPr>
            <a:endParaRPr lang="en-US" sz="16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488011" y="669926"/>
            <a:ext cx="3082095" cy="358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AI: Your Co-Pilot in Discovery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111005" y="8942853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4" y="0"/>
                </a:lnTo>
                <a:lnTo>
                  <a:pt x="630894" y="630894"/>
                </a:lnTo>
                <a:lnTo>
                  <a:pt x="0" y="6308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770887" y="1426380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4" y="0"/>
                </a:lnTo>
                <a:lnTo>
                  <a:pt x="630894" y="630893"/>
                </a:lnTo>
                <a:lnTo>
                  <a:pt x="0" y="6308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030603" y="3695298"/>
            <a:ext cx="7324394" cy="4689348"/>
            <a:chOff x="0" y="0"/>
            <a:chExt cx="1588599" cy="10170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88599" cy="1017080"/>
            </a:xfrm>
            <a:custGeom>
              <a:avLst/>
              <a:gdLst/>
              <a:ahLst/>
              <a:cxnLst/>
              <a:rect l="l" t="t" r="r" b="b"/>
              <a:pathLst>
                <a:path w="1588599" h="1017080">
                  <a:moveTo>
                    <a:pt x="45451" y="0"/>
                  </a:moveTo>
                  <a:lnTo>
                    <a:pt x="1543147" y="0"/>
                  </a:lnTo>
                  <a:cubicBezTo>
                    <a:pt x="1555202" y="0"/>
                    <a:pt x="1566763" y="4789"/>
                    <a:pt x="1575286" y="13312"/>
                  </a:cubicBezTo>
                  <a:cubicBezTo>
                    <a:pt x="1583810" y="21836"/>
                    <a:pt x="1588599" y="33397"/>
                    <a:pt x="1588599" y="45451"/>
                  </a:cubicBezTo>
                  <a:lnTo>
                    <a:pt x="1588599" y="971628"/>
                  </a:lnTo>
                  <a:cubicBezTo>
                    <a:pt x="1588599" y="996730"/>
                    <a:pt x="1568249" y="1017080"/>
                    <a:pt x="1543147" y="1017080"/>
                  </a:cubicBezTo>
                  <a:lnTo>
                    <a:pt x="45451" y="1017080"/>
                  </a:lnTo>
                  <a:cubicBezTo>
                    <a:pt x="20349" y="1017080"/>
                    <a:pt x="0" y="996730"/>
                    <a:pt x="0" y="971628"/>
                  </a:cubicBezTo>
                  <a:lnTo>
                    <a:pt x="0" y="45451"/>
                  </a:lnTo>
                  <a:cubicBezTo>
                    <a:pt x="0" y="20349"/>
                    <a:pt x="20349" y="0"/>
                    <a:pt x="45451" y="0"/>
                  </a:cubicBezTo>
                  <a:close/>
                </a:path>
              </a:pathLst>
            </a:custGeom>
            <a:solidFill>
              <a:srgbClr val="2E584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588599" cy="10647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8139993" y="595461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4" y="0"/>
                </a:lnTo>
                <a:lnTo>
                  <a:pt x="630894" y="630893"/>
                </a:lnTo>
                <a:lnTo>
                  <a:pt x="0" y="6308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826107" y="3797284"/>
            <a:ext cx="5733386" cy="4300040"/>
          </a:xfrm>
          <a:custGeom>
            <a:avLst/>
            <a:gdLst/>
            <a:ahLst/>
            <a:cxnLst/>
            <a:rect l="l" t="t" r="r" b="b"/>
            <a:pathLst>
              <a:path w="5733386" h="4300040">
                <a:moveTo>
                  <a:pt x="0" y="0"/>
                </a:moveTo>
                <a:lnTo>
                  <a:pt x="5733386" y="0"/>
                </a:lnTo>
                <a:lnTo>
                  <a:pt x="5733386" y="4300040"/>
                </a:lnTo>
                <a:lnTo>
                  <a:pt x="0" y="430004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086334" y="2011659"/>
            <a:ext cx="9645321" cy="673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8"/>
              </a:lnSpc>
            </a:pPr>
            <a:r>
              <a:rPr lang="en-US" sz="39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The other STEM subjects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929624" y="745490"/>
            <a:ext cx="927891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  <a:spcBef>
                <a:spcPct val="0"/>
              </a:spcBef>
            </a:pPr>
            <a:r>
              <a:rPr lang="en-US" sz="1600" b="1" u="sng">
                <a:solidFill>
                  <a:srgbClr val="2E584F"/>
                </a:solidFill>
                <a:latin typeface="Poppins Bold"/>
                <a:ea typeface="Poppins Bold"/>
                <a:cs typeface="Poppins Bold"/>
                <a:sym typeface="Poppins Bold"/>
                <a:hlinkClick r:id="rId9" tooltip="https://cppv.ujep.cz/en/"/>
              </a:rPr>
              <a:t>Home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144000" y="9691344"/>
            <a:ext cx="8390596" cy="400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4"/>
              </a:lnSpc>
              <a:spcBef>
                <a:spcPct val="0"/>
              </a:spcBef>
            </a:pPr>
            <a:r>
              <a:rPr lang="en-US" sz="223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Kateřina Jančaříková          katerina.jancarikova@ujep.cz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10182" y="2252595"/>
            <a:ext cx="9208564" cy="7779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02594" lvl="1" indent="-251297" algn="l">
              <a:lnSpc>
                <a:spcPts val="3259"/>
              </a:lnSpc>
              <a:buFont typeface="Arial"/>
              <a:buChar char="•"/>
            </a:pPr>
            <a:r>
              <a:rPr lang="en-US" sz="232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Google Lens (Homework Helper): Analyzes physical problems and chemical equations; provides step-by-step logic, not just results.</a:t>
            </a:r>
          </a:p>
          <a:p>
            <a:pPr marL="502594" lvl="1" indent="-251297" algn="l">
              <a:lnSpc>
                <a:spcPts val="3259"/>
              </a:lnSpc>
              <a:buFont typeface="Arial"/>
              <a:buChar char="•"/>
            </a:pPr>
            <a:r>
              <a:rPr lang="en-US" sz="232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Mathpix Snip: The "magic" tool. Converts handwritten formulas into LaTeX and provides instant digital solutions.</a:t>
            </a:r>
          </a:p>
          <a:p>
            <a:pPr marL="502594" lvl="1" indent="-251297" algn="l">
              <a:lnSpc>
                <a:spcPts val="3259"/>
              </a:lnSpc>
              <a:buFont typeface="Arial"/>
              <a:buChar char="•"/>
            </a:pPr>
            <a:r>
              <a:rPr lang="en-US" sz="232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SkyView: AR-powered sky mapping. Identifies stars, planets, and the ISS even through clouds.</a:t>
            </a:r>
          </a:p>
          <a:p>
            <a:pPr marL="502594" lvl="1" indent="-251297" algn="l">
              <a:lnSpc>
                <a:spcPts val="3259"/>
              </a:lnSpc>
              <a:buFont typeface="Arial"/>
              <a:buChar char="•"/>
            </a:pPr>
            <a:r>
              <a:rPr lang="en-US" sz="232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PeakVisor: Uses GPS and AI to identify mountain peaks, providing elevation and geographic details in real-time.</a:t>
            </a:r>
          </a:p>
          <a:p>
            <a:pPr marL="502594" lvl="1" indent="-251297" algn="l">
              <a:lnSpc>
                <a:spcPts val="3259"/>
              </a:lnSpc>
              <a:buFont typeface="Arial"/>
              <a:buChar char="•"/>
            </a:pPr>
            <a:r>
              <a:rPr lang="en-US" sz="232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MolView: Web-based tool linking databases to generate 3D models and spectral data.</a:t>
            </a:r>
          </a:p>
          <a:p>
            <a:pPr marL="502594" lvl="1" indent="-251297" algn="l">
              <a:lnSpc>
                <a:spcPts val="3259"/>
              </a:lnSpc>
              <a:buFont typeface="Arial"/>
              <a:buChar char="•"/>
            </a:pPr>
            <a:r>
              <a:rPr lang="en-US" sz="232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Beaker by THIX: Turns a smartphone into a virtual beaker for risk-free chemical reactions (burns, explosions).</a:t>
            </a:r>
          </a:p>
          <a:p>
            <a:pPr marL="502594" lvl="1" indent="-251297" algn="l">
              <a:lnSpc>
                <a:spcPts val="3259"/>
              </a:lnSpc>
              <a:buFont typeface="Arial"/>
              <a:buChar char="•"/>
            </a:pPr>
            <a:r>
              <a:rPr lang="en-US" sz="232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Chemistry - Periodic Table: Includes an AI module for balancing chemical equations and explaining reaction types.</a:t>
            </a:r>
          </a:p>
          <a:p>
            <a:pPr marL="502594" lvl="1" indent="-251297" algn="l">
              <a:lnSpc>
                <a:spcPts val="3259"/>
              </a:lnSpc>
              <a:buFont typeface="Arial"/>
              <a:buChar char="•"/>
            </a:pPr>
            <a:r>
              <a:rPr lang="en-US" sz="232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Chatbots.</a:t>
            </a:r>
          </a:p>
          <a:p>
            <a:pPr marL="502594" lvl="1" indent="-251297" algn="l">
              <a:lnSpc>
                <a:spcPts val="3259"/>
              </a:lnSpc>
              <a:buFont typeface="Arial"/>
              <a:buChar char="•"/>
            </a:pPr>
            <a:r>
              <a:rPr lang="en-US" sz="232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Personal AI Avatars in Education etc.</a:t>
            </a:r>
          </a:p>
          <a:p>
            <a:pPr algn="l">
              <a:lnSpc>
                <a:spcPts val="3259"/>
              </a:lnSpc>
            </a:pPr>
            <a:endParaRPr lang="en-US" sz="2327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111005" y="621538"/>
            <a:ext cx="6689734" cy="835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FACULTY OF SCIENCE,</a:t>
            </a:r>
          </a:p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JAN EVANGELISTA PURKYNĚ UNIVERSITY IN ÚSTÍ NAD LABEM</a:t>
            </a:r>
          </a:p>
          <a:p>
            <a:pPr algn="l">
              <a:lnSpc>
                <a:spcPts val="2240"/>
              </a:lnSpc>
              <a:spcBef>
                <a:spcPct val="0"/>
              </a:spcBef>
            </a:pPr>
            <a:endParaRPr lang="en-US" sz="16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50338" y="3637850"/>
            <a:ext cx="7082813" cy="3835400"/>
            <a:chOff x="0" y="0"/>
            <a:chExt cx="1536202" cy="8318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36202" cy="831866"/>
            </a:xfrm>
            <a:custGeom>
              <a:avLst/>
              <a:gdLst/>
              <a:ahLst/>
              <a:cxnLst/>
              <a:rect l="l" t="t" r="r" b="b"/>
              <a:pathLst>
                <a:path w="1536202" h="831866">
                  <a:moveTo>
                    <a:pt x="47001" y="0"/>
                  </a:moveTo>
                  <a:lnTo>
                    <a:pt x="1489200" y="0"/>
                  </a:lnTo>
                  <a:cubicBezTo>
                    <a:pt x="1501666" y="0"/>
                    <a:pt x="1513621" y="4952"/>
                    <a:pt x="1522435" y="13766"/>
                  </a:cubicBezTo>
                  <a:cubicBezTo>
                    <a:pt x="1531250" y="22581"/>
                    <a:pt x="1536202" y="34536"/>
                    <a:pt x="1536202" y="47001"/>
                  </a:cubicBezTo>
                  <a:lnTo>
                    <a:pt x="1536202" y="784864"/>
                  </a:lnTo>
                  <a:cubicBezTo>
                    <a:pt x="1536202" y="797330"/>
                    <a:pt x="1531250" y="809285"/>
                    <a:pt x="1522435" y="818099"/>
                  </a:cubicBezTo>
                  <a:cubicBezTo>
                    <a:pt x="1513621" y="826914"/>
                    <a:pt x="1501666" y="831866"/>
                    <a:pt x="1489200" y="831866"/>
                  </a:cubicBezTo>
                  <a:lnTo>
                    <a:pt x="47001" y="831866"/>
                  </a:lnTo>
                  <a:cubicBezTo>
                    <a:pt x="34536" y="831866"/>
                    <a:pt x="22581" y="826914"/>
                    <a:pt x="13766" y="818099"/>
                  </a:cubicBezTo>
                  <a:cubicBezTo>
                    <a:pt x="4952" y="809285"/>
                    <a:pt x="0" y="797330"/>
                    <a:pt x="0" y="784864"/>
                  </a:cubicBezTo>
                  <a:lnTo>
                    <a:pt x="0" y="47001"/>
                  </a:lnTo>
                  <a:cubicBezTo>
                    <a:pt x="0" y="34536"/>
                    <a:pt x="4952" y="22581"/>
                    <a:pt x="13766" y="13766"/>
                  </a:cubicBezTo>
                  <a:cubicBezTo>
                    <a:pt x="22581" y="4952"/>
                    <a:pt x="34536" y="0"/>
                    <a:pt x="47001" y="0"/>
                  </a:cubicBezTo>
                  <a:close/>
                </a:path>
              </a:pathLst>
            </a:custGeom>
            <a:solidFill>
              <a:srgbClr val="FF996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536202" cy="8794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3889775"/>
            <a:ext cx="6375097" cy="3171425"/>
            <a:chOff x="0" y="0"/>
            <a:chExt cx="5343933" cy="26584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343826" cy="2662549"/>
            </a:xfrm>
            <a:custGeom>
              <a:avLst/>
              <a:gdLst/>
              <a:ahLst/>
              <a:cxnLst/>
              <a:rect l="l" t="t" r="r" b="b"/>
              <a:pathLst>
                <a:path w="5343826" h="2662549">
                  <a:moveTo>
                    <a:pt x="245821" y="0"/>
                  </a:moveTo>
                  <a:cubicBezTo>
                    <a:pt x="110619" y="0"/>
                    <a:pt x="0" y="70571"/>
                    <a:pt x="0" y="156825"/>
                  </a:cubicBezTo>
                  <a:lnTo>
                    <a:pt x="0" y="1789165"/>
                  </a:lnTo>
                  <a:cubicBezTo>
                    <a:pt x="0" y="1875419"/>
                    <a:pt x="108054" y="1960991"/>
                    <a:pt x="240156" y="1979332"/>
                  </a:cubicBezTo>
                  <a:lnTo>
                    <a:pt x="5103670" y="2654906"/>
                  </a:lnTo>
                  <a:cubicBezTo>
                    <a:pt x="5235771" y="2686010"/>
                    <a:pt x="5343826" y="2617677"/>
                    <a:pt x="5343826" y="2531423"/>
                  </a:cubicBezTo>
                  <a:lnTo>
                    <a:pt x="5343826" y="156825"/>
                  </a:lnTo>
                  <a:cubicBezTo>
                    <a:pt x="5343826" y="70571"/>
                    <a:pt x="5233207" y="0"/>
                    <a:pt x="5098005" y="0"/>
                  </a:cubicBezTo>
                  <a:lnTo>
                    <a:pt x="245821" y="0"/>
                  </a:lnTo>
                  <a:close/>
                </a:path>
              </a:pathLst>
            </a:custGeom>
            <a:blipFill>
              <a:blip r:embed="rId2"/>
              <a:stretch>
                <a:fillRect t="-16901" b="-16901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11111005" y="8942853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4" y="0"/>
                </a:lnTo>
                <a:lnTo>
                  <a:pt x="630894" y="630894"/>
                </a:lnTo>
                <a:lnTo>
                  <a:pt x="0" y="6308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770887" y="1426380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4" y="0"/>
                </a:lnTo>
                <a:lnTo>
                  <a:pt x="630894" y="630893"/>
                </a:lnTo>
                <a:lnTo>
                  <a:pt x="0" y="6308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152906" y="3521106"/>
            <a:ext cx="248875" cy="233490"/>
          </a:xfrm>
          <a:custGeom>
            <a:avLst/>
            <a:gdLst/>
            <a:ahLst/>
            <a:cxnLst/>
            <a:rect l="l" t="t" r="r" b="b"/>
            <a:pathLst>
              <a:path w="248875" h="233490">
                <a:moveTo>
                  <a:pt x="0" y="0"/>
                </a:moveTo>
                <a:lnTo>
                  <a:pt x="248875" y="0"/>
                </a:lnTo>
                <a:lnTo>
                  <a:pt x="248875" y="233489"/>
                </a:lnTo>
                <a:lnTo>
                  <a:pt x="0" y="23348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181653" y="4257283"/>
            <a:ext cx="248875" cy="233490"/>
          </a:xfrm>
          <a:custGeom>
            <a:avLst/>
            <a:gdLst/>
            <a:ahLst/>
            <a:cxnLst/>
            <a:rect l="l" t="t" r="r" b="b"/>
            <a:pathLst>
              <a:path w="248875" h="233490">
                <a:moveTo>
                  <a:pt x="0" y="0"/>
                </a:moveTo>
                <a:lnTo>
                  <a:pt x="248875" y="0"/>
                </a:lnTo>
                <a:lnTo>
                  <a:pt x="248875" y="233490"/>
                </a:lnTo>
                <a:lnTo>
                  <a:pt x="0" y="2334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10030603" y="1912609"/>
            <a:ext cx="7324394" cy="4689348"/>
            <a:chOff x="0" y="0"/>
            <a:chExt cx="1588599" cy="101708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88599" cy="1017080"/>
            </a:xfrm>
            <a:custGeom>
              <a:avLst/>
              <a:gdLst/>
              <a:ahLst/>
              <a:cxnLst/>
              <a:rect l="l" t="t" r="r" b="b"/>
              <a:pathLst>
                <a:path w="1588599" h="1017080">
                  <a:moveTo>
                    <a:pt x="45451" y="0"/>
                  </a:moveTo>
                  <a:lnTo>
                    <a:pt x="1543147" y="0"/>
                  </a:lnTo>
                  <a:cubicBezTo>
                    <a:pt x="1555202" y="0"/>
                    <a:pt x="1566763" y="4789"/>
                    <a:pt x="1575286" y="13312"/>
                  </a:cubicBezTo>
                  <a:cubicBezTo>
                    <a:pt x="1583810" y="21836"/>
                    <a:pt x="1588599" y="33397"/>
                    <a:pt x="1588599" y="45451"/>
                  </a:cubicBezTo>
                  <a:lnTo>
                    <a:pt x="1588599" y="971628"/>
                  </a:lnTo>
                  <a:cubicBezTo>
                    <a:pt x="1588599" y="996730"/>
                    <a:pt x="1568249" y="1017080"/>
                    <a:pt x="1543147" y="1017080"/>
                  </a:cubicBezTo>
                  <a:lnTo>
                    <a:pt x="45451" y="1017080"/>
                  </a:lnTo>
                  <a:cubicBezTo>
                    <a:pt x="20349" y="1017080"/>
                    <a:pt x="0" y="996730"/>
                    <a:pt x="0" y="971628"/>
                  </a:cubicBezTo>
                  <a:lnTo>
                    <a:pt x="0" y="45451"/>
                  </a:lnTo>
                  <a:cubicBezTo>
                    <a:pt x="0" y="20349"/>
                    <a:pt x="20349" y="0"/>
                    <a:pt x="45451" y="0"/>
                  </a:cubicBezTo>
                  <a:close/>
                </a:path>
              </a:pathLst>
            </a:custGeom>
            <a:solidFill>
              <a:srgbClr val="2E584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588599" cy="10647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382558" y="4374028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3" y="0"/>
                </a:lnTo>
                <a:lnTo>
                  <a:pt x="630893" y="630894"/>
                </a:lnTo>
                <a:lnTo>
                  <a:pt x="0" y="63089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0231007" y="2269325"/>
            <a:ext cx="7123990" cy="3294845"/>
          </a:xfrm>
          <a:custGeom>
            <a:avLst/>
            <a:gdLst/>
            <a:ahLst/>
            <a:cxnLst/>
            <a:rect l="l" t="t" r="r" b="b"/>
            <a:pathLst>
              <a:path w="7123990" h="3294845">
                <a:moveTo>
                  <a:pt x="0" y="0"/>
                </a:moveTo>
                <a:lnTo>
                  <a:pt x="7123990" y="0"/>
                </a:lnTo>
                <a:lnTo>
                  <a:pt x="7123990" y="3294845"/>
                </a:lnTo>
                <a:lnTo>
                  <a:pt x="0" y="329484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919828" y="1675151"/>
            <a:ext cx="8233078" cy="1121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4"/>
              </a:lnSpc>
            </a:pPr>
            <a:r>
              <a:rPr lang="en-US" sz="332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Beyond the Screen</a:t>
            </a:r>
          </a:p>
          <a:p>
            <a:pPr algn="ctr">
              <a:lnSpc>
                <a:spcPts val="4394"/>
              </a:lnSpc>
            </a:pPr>
            <a:r>
              <a:rPr lang="en-US" sz="332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Finding the Balance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95738" y="9507072"/>
            <a:ext cx="8390596" cy="400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4"/>
              </a:lnSpc>
              <a:spcBef>
                <a:spcPct val="0"/>
              </a:spcBef>
            </a:pPr>
            <a:r>
              <a:rPr lang="en-US" sz="223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Kateřina Jančaříková          katerina.jancarikova@ujep.cz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030603" y="7649462"/>
            <a:ext cx="7324394" cy="960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4"/>
              </a:lnSpc>
            </a:pPr>
            <a:r>
              <a:rPr lang="en-US" sz="268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AI as a risk </a:t>
            </a:r>
          </a:p>
          <a:p>
            <a:pPr algn="ctr">
              <a:lnSpc>
                <a:spcPts val="3764"/>
              </a:lnSpc>
            </a:pPr>
            <a:r>
              <a:rPr lang="en-US" sz="268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of alienation from nature and people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111005" y="621538"/>
            <a:ext cx="6689734" cy="835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FACULTY OF SCIENCE,</a:t>
            </a:r>
          </a:p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JAN EVANGELISTA PURKYNĚ UNIVERSITY IN ÚSTÍ NAD LABEM</a:t>
            </a:r>
          </a:p>
          <a:p>
            <a:pPr algn="l">
              <a:lnSpc>
                <a:spcPts val="2240"/>
              </a:lnSpc>
              <a:spcBef>
                <a:spcPct val="0"/>
              </a:spcBef>
            </a:pPr>
            <a:endParaRPr lang="en-US" sz="16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028700" y="8222721"/>
            <a:ext cx="6326088" cy="612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1"/>
              </a:lnSpc>
              <a:spcBef>
                <a:spcPct val="0"/>
              </a:spcBef>
            </a:pPr>
            <a:r>
              <a:rPr lang="en-US" sz="295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 good servant, but a bad master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460500"/>
            <a:ext cx="7082813" cy="3835400"/>
            <a:chOff x="0" y="0"/>
            <a:chExt cx="1536202" cy="8318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36202" cy="831866"/>
            </a:xfrm>
            <a:custGeom>
              <a:avLst/>
              <a:gdLst/>
              <a:ahLst/>
              <a:cxnLst/>
              <a:rect l="l" t="t" r="r" b="b"/>
              <a:pathLst>
                <a:path w="1536202" h="831866">
                  <a:moveTo>
                    <a:pt x="47001" y="0"/>
                  </a:moveTo>
                  <a:lnTo>
                    <a:pt x="1489200" y="0"/>
                  </a:lnTo>
                  <a:cubicBezTo>
                    <a:pt x="1501666" y="0"/>
                    <a:pt x="1513621" y="4952"/>
                    <a:pt x="1522435" y="13766"/>
                  </a:cubicBezTo>
                  <a:cubicBezTo>
                    <a:pt x="1531250" y="22581"/>
                    <a:pt x="1536202" y="34536"/>
                    <a:pt x="1536202" y="47001"/>
                  </a:cubicBezTo>
                  <a:lnTo>
                    <a:pt x="1536202" y="784864"/>
                  </a:lnTo>
                  <a:cubicBezTo>
                    <a:pt x="1536202" y="797330"/>
                    <a:pt x="1531250" y="809285"/>
                    <a:pt x="1522435" y="818099"/>
                  </a:cubicBezTo>
                  <a:cubicBezTo>
                    <a:pt x="1513621" y="826914"/>
                    <a:pt x="1501666" y="831866"/>
                    <a:pt x="1489200" y="831866"/>
                  </a:cubicBezTo>
                  <a:lnTo>
                    <a:pt x="47001" y="831866"/>
                  </a:lnTo>
                  <a:cubicBezTo>
                    <a:pt x="34536" y="831866"/>
                    <a:pt x="22581" y="826914"/>
                    <a:pt x="13766" y="818099"/>
                  </a:cubicBezTo>
                  <a:cubicBezTo>
                    <a:pt x="4952" y="809285"/>
                    <a:pt x="0" y="797330"/>
                    <a:pt x="0" y="784864"/>
                  </a:cubicBezTo>
                  <a:lnTo>
                    <a:pt x="0" y="47001"/>
                  </a:lnTo>
                  <a:cubicBezTo>
                    <a:pt x="0" y="34536"/>
                    <a:pt x="4952" y="22581"/>
                    <a:pt x="13766" y="13766"/>
                  </a:cubicBezTo>
                  <a:cubicBezTo>
                    <a:pt x="22581" y="4952"/>
                    <a:pt x="34536" y="0"/>
                    <a:pt x="47001" y="0"/>
                  </a:cubicBezTo>
                  <a:close/>
                </a:path>
              </a:pathLst>
            </a:custGeom>
            <a:solidFill>
              <a:srgbClr val="FF996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536202" cy="8794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82558" y="1792487"/>
            <a:ext cx="6375097" cy="3171425"/>
            <a:chOff x="0" y="0"/>
            <a:chExt cx="5343933" cy="26584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343826" cy="2662549"/>
            </a:xfrm>
            <a:custGeom>
              <a:avLst/>
              <a:gdLst/>
              <a:ahLst/>
              <a:cxnLst/>
              <a:rect l="l" t="t" r="r" b="b"/>
              <a:pathLst>
                <a:path w="5343826" h="2662549">
                  <a:moveTo>
                    <a:pt x="245821" y="0"/>
                  </a:moveTo>
                  <a:cubicBezTo>
                    <a:pt x="110619" y="0"/>
                    <a:pt x="0" y="70571"/>
                    <a:pt x="0" y="156825"/>
                  </a:cubicBezTo>
                  <a:lnTo>
                    <a:pt x="0" y="1789165"/>
                  </a:lnTo>
                  <a:cubicBezTo>
                    <a:pt x="0" y="1875419"/>
                    <a:pt x="108054" y="1960991"/>
                    <a:pt x="240156" y="1979332"/>
                  </a:cubicBezTo>
                  <a:lnTo>
                    <a:pt x="5103670" y="2654906"/>
                  </a:lnTo>
                  <a:cubicBezTo>
                    <a:pt x="5235771" y="2686010"/>
                    <a:pt x="5343826" y="2617677"/>
                    <a:pt x="5343826" y="2531423"/>
                  </a:cubicBezTo>
                  <a:lnTo>
                    <a:pt x="5343826" y="156825"/>
                  </a:lnTo>
                  <a:cubicBezTo>
                    <a:pt x="5343826" y="70571"/>
                    <a:pt x="5233207" y="0"/>
                    <a:pt x="5098005" y="0"/>
                  </a:cubicBezTo>
                  <a:lnTo>
                    <a:pt x="245821" y="0"/>
                  </a:lnTo>
                  <a:close/>
                </a:path>
              </a:pathLst>
            </a:custGeom>
            <a:blipFill>
              <a:blip r:embed="rId2"/>
              <a:stretch>
                <a:fillRect t="-25263" b="-25263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11111005" y="8942853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4" y="0"/>
                </a:lnTo>
                <a:lnTo>
                  <a:pt x="630894" y="630894"/>
                </a:lnTo>
                <a:lnTo>
                  <a:pt x="0" y="6308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770887" y="1426380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4" y="0"/>
                </a:lnTo>
                <a:lnTo>
                  <a:pt x="630894" y="630893"/>
                </a:lnTo>
                <a:lnTo>
                  <a:pt x="0" y="6308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152906" y="3521106"/>
            <a:ext cx="248875" cy="233490"/>
          </a:xfrm>
          <a:custGeom>
            <a:avLst/>
            <a:gdLst/>
            <a:ahLst/>
            <a:cxnLst/>
            <a:rect l="l" t="t" r="r" b="b"/>
            <a:pathLst>
              <a:path w="248875" h="233490">
                <a:moveTo>
                  <a:pt x="0" y="0"/>
                </a:moveTo>
                <a:lnTo>
                  <a:pt x="248875" y="0"/>
                </a:lnTo>
                <a:lnTo>
                  <a:pt x="248875" y="233489"/>
                </a:lnTo>
                <a:lnTo>
                  <a:pt x="0" y="23348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181653" y="4257283"/>
            <a:ext cx="248875" cy="233490"/>
          </a:xfrm>
          <a:custGeom>
            <a:avLst/>
            <a:gdLst/>
            <a:ahLst/>
            <a:cxnLst/>
            <a:rect l="l" t="t" r="r" b="b"/>
            <a:pathLst>
              <a:path w="248875" h="233490">
                <a:moveTo>
                  <a:pt x="0" y="0"/>
                </a:moveTo>
                <a:lnTo>
                  <a:pt x="248875" y="0"/>
                </a:lnTo>
                <a:lnTo>
                  <a:pt x="248875" y="233490"/>
                </a:lnTo>
                <a:lnTo>
                  <a:pt x="0" y="2334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10030603" y="3695298"/>
            <a:ext cx="7324394" cy="4689348"/>
            <a:chOff x="0" y="0"/>
            <a:chExt cx="1588599" cy="101708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88599" cy="1017080"/>
            </a:xfrm>
            <a:custGeom>
              <a:avLst/>
              <a:gdLst/>
              <a:ahLst/>
              <a:cxnLst/>
              <a:rect l="l" t="t" r="r" b="b"/>
              <a:pathLst>
                <a:path w="1588599" h="1017080">
                  <a:moveTo>
                    <a:pt x="45451" y="0"/>
                  </a:moveTo>
                  <a:lnTo>
                    <a:pt x="1543147" y="0"/>
                  </a:lnTo>
                  <a:cubicBezTo>
                    <a:pt x="1555202" y="0"/>
                    <a:pt x="1566763" y="4789"/>
                    <a:pt x="1575286" y="13312"/>
                  </a:cubicBezTo>
                  <a:cubicBezTo>
                    <a:pt x="1583810" y="21836"/>
                    <a:pt x="1588599" y="33397"/>
                    <a:pt x="1588599" y="45451"/>
                  </a:cubicBezTo>
                  <a:lnTo>
                    <a:pt x="1588599" y="971628"/>
                  </a:lnTo>
                  <a:cubicBezTo>
                    <a:pt x="1588599" y="996730"/>
                    <a:pt x="1568249" y="1017080"/>
                    <a:pt x="1543147" y="1017080"/>
                  </a:cubicBezTo>
                  <a:lnTo>
                    <a:pt x="45451" y="1017080"/>
                  </a:lnTo>
                  <a:cubicBezTo>
                    <a:pt x="20349" y="1017080"/>
                    <a:pt x="0" y="996730"/>
                    <a:pt x="0" y="971628"/>
                  </a:cubicBezTo>
                  <a:lnTo>
                    <a:pt x="0" y="45451"/>
                  </a:lnTo>
                  <a:cubicBezTo>
                    <a:pt x="0" y="20349"/>
                    <a:pt x="20349" y="0"/>
                    <a:pt x="45451" y="0"/>
                  </a:cubicBezTo>
                  <a:close/>
                </a:path>
              </a:pathLst>
            </a:custGeom>
            <a:solidFill>
              <a:srgbClr val="2E584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588599" cy="10647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382558" y="4374028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3" y="0"/>
                </a:lnTo>
                <a:lnTo>
                  <a:pt x="630893" y="630894"/>
                </a:lnTo>
                <a:lnTo>
                  <a:pt x="0" y="63089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0826107" y="3797284"/>
            <a:ext cx="5733386" cy="4300040"/>
          </a:xfrm>
          <a:custGeom>
            <a:avLst/>
            <a:gdLst/>
            <a:ahLst/>
            <a:cxnLst/>
            <a:rect l="l" t="t" r="r" b="b"/>
            <a:pathLst>
              <a:path w="5733386" h="4300040">
                <a:moveTo>
                  <a:pt x="0" y="0"/>
                </a:moveTo>
                <a:lnTo>
                  <a:pt x="5733386" y="0"/>
                </a:lnTo>
                <a:lnTo>
                  <a:pt x="5733386" y="4300040"/>
                </a:lnTo>
                <a:lnTo>
                  <a:pt x="0" y="430004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8402261" y="2085848"/>
            <a:ext cx="9645321" cy="1321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8"/>
              </a:lnSpc>
            </a:pPr>
            <a:r>
              <a:rPr lang="en-US" sz="39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Biology &amp; Nature Identification </a:t>
            </a:r>
          </a:p>
          <a:p>
            <a:pPr algn="ctr">
              <a:lnSpc>
                <a:spcPts val="5148"/>
              </a:lnSpc>
            </a:pPr>
            <a:r>
              <a:rPr lang="en-US" sz="39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AI in the Wild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66353" y="745474"/>
            <a:ext cx="3082095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ABOUT ME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929624" y="745490"/>
            <a:ext cx="927891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  <a:spcBef>
                <a:spcPct val="0"/>
              </a:spcBef>
            </a:pPr>
            <a:r>
              <a:rPr lang="en-US" sz="1600" b="1" u="sng">
                <a:solidFill>
                  <a:srgbClr val="2E584F"/>
                </a:solidFill>
                <a:latin typeface="Poppins Bold"/>
                <a:ea typeface="Poppins Bold"/>
                <a:cs typeface="Poppins Bold"/>
                <a:sym typeface="Poppins Bold"/>
                <a:hlinkClick r:id="rId12" tooltip="https://cppv.ujep.cz/en/"/>
              </a:rPr>
              <a:t>Home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401781" y="9691344"/>
            <a:ext cx="8390596" cy="400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4"/>
              </a:lnSpc>
              <a:spcBef>
                <a:spcPct val="0"/>
              </a:spcBef>
            </a:pPr>
            <a:r>
              <a:rPr lang="en-US" sz="223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Kateřina Jančaříková          katerina.jancarikova@ujep.cz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0889" y="5724525"/>
            <a:ext cx="9864464" cy="3760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9988" lvl="1" indent="-289994" algn="l">
              <a:lnSpc>
                <a:spcPts val="3760"/>
              </a:lnSpc>
              <a:buFont typeface="Arial"/>
              <a:buChar char="•"/>
            </a:pPr>
            <a:r>
              <a:rPr lang="en-US" sz="268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Merlin Bird ID: A gold standard by Cornell Lab of Ornithology for bird sound and photo identification.</a:t>
            </a:r>
          </a:p>
          <a:p>
            <a:pPr marL="579988" lvl="1" indent="-289994" algn="l">
              <a:lnSpc>
                <a:spcPts val="3760"/>
              </a:lnSpc>
              <a:buFont typeface="Arial"/>
              <a:buChar char="•"/>
            </a:pPr>
            <a:r>
              <a:rPr lang="en-US" sz="268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Seek by iNaturalist: The ultimate "all-rounder" for schools. No registration needed, uses AR for real-time identification with gamification (badges).</a:t>
            </a:r>
          </a:p>
          <a:p>
            <a:pPr marL="579988" lvl="1" indent="-289994" algn="l">
              <a:lnSpc>
                <a:spcPts val="3760"/>
              </a:lnSpc>
              <a:buFont typeface="Arial"/>
              <a:buChar char="•"/>
            </a:pPr>
            <a:r>
              <a:rPr lang="en-US" sz="268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PlantNet (Pl@ntNet): "Shazam for plants" – massive database, highly accurate for wild flora.</a:t>
            </a:r>
          </a:p>
          <a:p>
            <a:pPr algn="l">
              <a:lnSpc>
                <a:spcPts val="3760"/>
              </a:lnSpc>
            </a:pPr>
            <a:endParaRPr lang="en-US" sz="2686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1111005" y="621538"/>
            <a:ext cx="6689734" cy="835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FACULTY OF SCIENCE,</a:t>
            </a:r>
          </a:p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JAN EVANGELISTA PURKYNĚ UNIVERSITY IN ÚSTÍ NAD LABEM</a:t>
            </a:r>
          </a:p>
          <a:p>
            <a:pPr algn="l">
              <a:lnSpc>
                <a:spcPts val="2240"/>
              </a:lnSpc>
              <a:spcBef>
                <a:spcPct val="0"/>
              </a:spcBef>
            </a:pPr>
            <a:endParaRPr lang="en-US" sz="16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595081" y="7480300"/>
            <a:ext cx="2806700" cy="2806700"/>
          </a:xfrm>
          <a:custGeom>
            <a:avLst/>
            <a:gdLst/>
            <a:ahLst/>
            <a:cxnLst/>
            <a:rect l="l" t="t" r="r" b="b"/>
            <a:pathLst>
              <a:path w="2806700" h="2806700">
                <a:moveTo>
                  <a:pt x="0" y="0"/>
                </a:moveTo>
                <a:lnTo>
                  <a:pt x="2806700" y="0"/>
                </a:lnTo>
                <a:lnTo>
                  <a:pt x="2806700" y="2806700"/>
                </a:lnTo>
                <a:lnTo>
                  <a:pt x="0" y="28067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460500"/>
            <a:ext cx="7082813" cy="7219255"/>
            <a:chOff x="0" y="0"/>
            <a:chExt cx="1536202" cy="15657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36202" cy="1565795"/>
            </a:xfrm>
            <a:custGeom>
              <a:avLst/>
              <a:gdLst/>
              <a:ahLst/>
              <a:cxnLst/>
              <a:rect l="l" t="t" r="r" b="b"/>
              <a:pathLst>
                <a:path w="1536202" h="1565795">
                  <a:moveTo>
                    <a:pt x="47001" y="0"/>
                  </a:moveTo>
                  <a:lnTo>
                    <a:pt x="1489200" y="0"/>
                  </a:lnTo>
                  <a:cubicBezTo>
                    <a:pt x="1501666" y="0"/>
                    <a:pt x="1513621" y="4952"/>
                    <a:pt x="1522435" y="13766"/>
                  </a:cubicBezTo>
                  <a:cubicBezTo>
                    <a:pt x="1531250" y="22581"/>
                    <a:pt x="1536202" y="34536"/>
                    <a:pt x="1536202" y="47001"/>
                  </a:cubicBezTo>
                  <a:lnTo>
                    <a:pt x="1536202" y="1518793"/>
                  </a:lnTo>
                  <a:cubicBezTo>
                    <a:pt x="1536202" y="1531259"/>
                    <a:pt x="1531250" y="1543214"/>
                    <a:pt x="1522435" y="1552029"/>
                  </a:cubicBezTo>
                  <a:cubicBezTo>
                    <a:pt x="1513621" y="1560843"/>
                    <a:pt x="1501666" y="1565795"/>
                    <a:pt x="1489200" y="1565795"/>
                  </a:cubicBezTo>
                  <a:lnTo>
                    <a:pt x="47001" y="1565795"/>
                  </a:lnTo>
                  <a:cubicBezTo>
                    <a:pt x="34536" y="1565795"/>
                    <a:pt x="22581" y="1560843"/>
                    <a:pt x="13766" y="1552029"/>
                  </a:cubicBezTo>
                  <a:cubicBezTo>
                    <a:pt x="4952" y="1543214"/>
                    <a:pt x="0" y="1531259"/>
                    <a:pt x="0" y="1518793"/>
                  </a:cubicBezTo>
                  <a:lnTo>
                    <a:pt x="0" y="47001"/>
                  </a:lnTo>
                  <a:cubicBezTo>
                    <a:pt x="0" y="34536"/>
                    <a:pt x="4952" y="22581"/>
                    <a:pt x="13766" y="13766"/>
                  </a:cubicBezTo>
                  <a:cubicBezTo>
                    <a:pt x="22581" y="4952"/>
                    <a:pt x="34536" y="0"/>
                    <a:pt x="47001" y="0"/>
                  </a:cubicBezTo>
                  <a:close/>
                </a:path>
              </a:pathLst>
            </a:custGeom>
            <a:solidFill>
              <a:srgbClr val="B5D2F1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536202" cy="16134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95605" y="1937537"/>
            <a:ext cx="6149003" cy="6107127"/>
            <a:chOff x="0" y="0"/>
            <a:chExt cx="5154410" cy="511930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154306" cy="5118949"/>
            </a:xfrm>
            <a:custGeom>
              <a:avLst/>
              <a:gdLst/>
              <a:ahLst/>
              <a:cxnLst/>
              <a:rect l="l" t="t" r="r" b="b"/>
              <a:pathLst>
                <a:path w="5154306" h="5118949">
                  <a:moveTo>
                    <a:pt x="237103" y="0"/>
                  </a:moveTo>
                  <a:cubicBezTo>
                    <a:pt x="106696" y="0"/>
                    <a:pt x="0" y="135897"/>
                    <a:pt x="0" y="301993"/>
                  </a:cubicBezTo>
                  <a:lnTo>
                    <a:pt x="0" y="3445346"/>
                  </a:lnTo>
                  <a:cubicBezTo>
                    <a:pt x="0" y="3611442"/>
                    <a:pt x="104222" y="3776226"/>
                    <a:pt x="231639" y="3811546"/>
                  </a:cubicBezTo>
                  <a:lnTo>
                    <a:pt x="4922667" y="5112479"/>
                  </a:lnTo>
                  <a:cubicBezTo>
                    <a:pt x="5050084" y="5146866"/>
                    <a:pt x="5154306" y="5040789"/>
                    <a:pt x="5154306" y="4874693"/>
                  </a:cubicBezTo>
                  <a:lnTo>
                    <a:pt x="5154306" y="301993"/>
                  </a:lnTo>
                  <a:cubicBezTo>
                    <a:pt x="5154306" y="135897"/>
                    <a:pt x="5047610" y="0"/>
                    <a:pt x="4917203" y="0"/>
                  </a:cubicBezTo>
                  <a:lnTo>
                    <a:pt x="237103" y="0"/>
                  </a:lnTo>
                  <a:close/>
                </a:path>
              </a:pathLst>
            </a:custGeom>
            <a:blipFill>
              <a:blip r:embed="rId4"/>
              <a:stretch>
                <a:fillRect l="-16209" r="-16209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8776483" y="1226546"/>
            <a:ext cx="1250595" cy="1250595"/>
          </a:xfrm>
          <a:custGeom>
            <a:avLst/>
            <a:gdLst/>
            <a:ahLst/>
            <a:cxnLst/>
            <a:rect l="l" t="t" r="r" b="b"/>
            <a:pathLst>
              <a:path w="1250595" h="1250595">
                <a:moveTo>
                  <a:pt x="0" y="0"/>
                </a:moveTo>
                <a:lnTo>
                  <a:pt x="1250595" y="0"/>
                </a:lnTo>
                <a:lnTo>
                  <a:pt x="1250595" y="1250595"/>
                </a:lnTo>
                <a:lnTo>
                  <a:pt x="0" y="12505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991600" y="3401066"/>
            <a:ext cx="9296400" cy="2329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29"/>
              </a:lnSpc>
            </a:pPr>
            <a:r>
              <a:rPr lang="en-US" sz="6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</a:t>
            </a:r>
          </a:p>
          <a:p>
            <a:pPr algn="l">
              <a:lnSpc>
                <a:spcPts val="9029"/>
              </a:lnSpc>
            </a:pPr>
            <a:r>
              <a:rPr lang="en-US" sz="6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For YourAttention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991600" y="7710426"/>
            <a:ext cx="4845497" cy="811274"/>
            <a:chOff x="0" y="0"/>
            <a:chExt cx="1276180" cy="21366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76180" cy="213669"/>
            </a:xfrm>
            <a:custGeom>
              <a:avLst/>
              <a:gdLst/>
              <a:ahLst/>
              <a:cxnLst/>
              <a:rect l="l" t="t" r="r" b="b"/>
              <a:pathLst>
                <a:path w="1276180" h="213669">
                  <a:moveTo>
                    <a:pt x="106834" y="0"/>
                  </a:moveTo>
                  <a:lnTo>
                    <a:pt x="1169346" y="0"/>
                  </a:lnTo>
                  <a:cubicBezTo>
                    <a:pt x="1228349" y="0"/>
                    <a:pt x="1276180" y="47831"/>
                    <a:pt x="1276180" y="106834"/>
                  </a:cubicBezTo>
                  <a:lnTo>
                    <a:pt x="1276180" y="106834"/>
                  </a:lnTo>
                  <a:cubicBezTo>
                    <a:pt x="1276180" y="135169"/>
                    <a:pt x="1264925" y="162342"/>
                    <a:pt x="1244889" y="182378"/>
                  </a:cubicBezTo>
                  <a:cubicBezTo>
                    <a:pt x="1224854" y="202413"/>
                    <a:pt x="1197680" y="213669"/>
                    <a:pt x="1169346" y="213669"/>
                  </a:cubicBezTo>
                  <a:lnTo>
                    <a:pt x="106834" y="213669"/>
                  </a:lnTo>
                  <a:cubicBezTo>
                    <a:pt x="47831" y="213669"/>
                    <a:pt x="0" y="165837"/>
                    <a:pt x="0" y="106834"/>
                  </a:cubicBezTo>
                  <a:lnTo>
                    <a:pt x="0" y="106834"/>
                  </a:lnTo>
                  <a:cubicBezTo>
                    <a:pt x="0" y="47831"/>
                    <a:pt x="47831" y="0"/>
                    <a:pt x="106834" y="0"/>
                  </a:cubicBezTo>
                  <a:close/>
                </a:path>
              </a:pathLst>
            </a:custGeom>
            <a:solidFill>
              <a:srgbClr val="2E584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1276180" cy="2612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3026459" y="7893813"/>
            <a:ext cx="297318" cy="444500"/>
          </a:xfrm>
          <a:custGeom>
            <a:avLst/>
            <a:gdLst/>
            <a:ahLst/>
            <a:cxnLst/>
            <a:rect l="l" t="t" r="r" b="b"/>
            <a:pathLst>
              <a:path w="297318" h="444500">
                <a:moveTo>
                  <a:pt x="0" y="0"/>
                </a:moveTo>
                <a:lnTo>
                  <a:pt x="297319" y="0"/>
                </a:lnTo>
                <a:lnTo>
                  <a:pt x="297319" y="444500"/>
                </a:lnTo>
                <a:lnTo>
                  <a:pt x="0" y="4445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4558306" y="3005847"/>
            <a:ext cx="630894" cy="630894"/>
          </a:xfrm>
          <a:custGeom>
            <a:avLst/>
            <a:gdLst/>
            <a:ahLst/>
            <a:cxnLst/>
            <a:rect l="l" t="t" r="r" b="b"/>
            <a:pathLst>
              <a:path w="630894" h="630894">
                <a:moveTo>
                  <a:pt x="0" y="0"/>
                </a:moveTo>
                <a:lnTo>
                  <a:pt x="630894" y="0"/>
                </a:lnTo>
                <a:lnTo>
                  <a:pt x="630894" y="630893"/>
                </a:lnTo>
                <a:lnTo>
                  <a:pt x="0" y="63089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0622219" y="408677"/>
            <a:ext cx="7503507" cy="1730395"/>
          </a:xfrm>
          <a:custGeom>
            <a:avLst/>
            <a:gdLst/>
            <a:ahLst/>
            <a:cxnLst/>
            <a:rect l="l" t="t" r="r" b="b"/>
            <a:pathLst>
              <a:path w="7503507" h="1730395">
                <a:moveTo>
                  <a:pt x="0" y="0"/>
                </a:moveTo>
                <a:lnTo>
                  <a:pt x="7503507" y="0"/>
                </a:lnTo>
                <a:lnTo>
                  <a:pt x="7503507" y="1730395"/>
                </a:lnTo>
                <a:lnTo>
                  <a:pt x="0" y="173039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14797" b="-25365"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066353" y="745474"/>
            <a:ext cx="3082095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THYNK UNLIMITED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38648" y="7817613"/>
            <a:ext cx="3587811" cy="473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9"/>
              </a:lnSpc>
            </a:pPr>
            <a:r>
              <a:rPr lang="en-US" sz="22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See You Next Time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211106" y="6755357"/>
            <a:ext cx="4411233" cy="319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6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katerina.jancarikova@ujep.cz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211106" y="6298157"/>
            <a:ext cx="3468296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400"/>
              </a:lnSpc>
            </a:pPr>
            <a:r>
              <a:rPr lang="en-US" sz="2000" b="1">
                <a:solidFill>
                  <a:srgbClr val="FF9960"/>
                </a:solidFill>
                <a:latin typeface="Poppins Bold"/>
                <a:ea typeface="Poppins Bold"/>
                <a:cs typeface="Poppins Bold"/>
                <a:sym typeface="Poppins Bold"/>
              </a:rPr>
              <a:t>Email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991600" y="6298157"/>
            <a:ext cx="3261237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FF9960"/>
                </a:solidFill>
                <a:latin typeface="Poppins Bold"/>
                <a:ea typeface="Poppins Bold"/>
                <a:cs typeface="Poppins Bold"/>
                <a:sym typeface="Poppins Bold"/>
              </a:rPr>
              <a:t>Phone Number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991600" y="6755357"/>
            <a:ext cx="3261237" cy="319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+420723550524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426921" y="9502775"/>
            <a:ext cx="8390596" cy="400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4"/>
              </a:lnSpc>
              <a:spcBef>
                <a:spcPct val="0"/>
              </a:spcBef>
            </a:pPr>
            <a:r>
              <a:rPr lang="en-US" sz="223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Kateřina Jančaříková</a:t>
            </a:r>
          </a:p>
        </p:txBody>
      </p:sp>
      <p:sp>
        <p:nvSpPr>
          <p:cNvPr id="23" name="Freeform 23"/>
          <p:cNvSpPr/>
          <p:nvPr/>
        </p:nvSpPr>
        <p:spPr>
          <a:xfrm>
            <a:off x="14873753" y="7267656"/>
            <a:ext cx="2824199" cy="2824199"/>
          </a:xfrm>
          <a:custGeom>
            <a:avLst/>
            <a:gdLst/>
            <a:ahLst/>
            <a:cxnLst/>
            <a:rect l="l" t="t" r="r" b="b"/>
            <a:pathLst>
              <a:path w="2824199" h="2824199">
                <a:moveTo>
                  <a:pt x="0" y="0"/>
                </a:moveTo>
                <a:lnTo>
                  <a:pt x="2824199" y="0"/>
                </a:lnTo>
                <a:lnTo>
                  <a:pt x="2824199" y="2824199"/>
                </a:lnTo>
                <a:lnTo>
                  <a:pt x="0" y="282419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028700" y="8116063"/>
            <a:ext cx="2393714" cy="1961848"/>
          </a:xfrm>
          <a:custGeom>
            <a:avLst/>
            <a:gdLst/>
            <a:ahLst/>
            <a:cxnLst/>
            <a:rect l="l" t="t" r="r" b="b"/>
            <a:pathLst>
              <a:path w="2393714" h="1961848">
                <a:moveTo>
                  <a:pt x="0" y="0"/>
                </a:moveTo>
                <a:lnTo>
                  <a:pt x="2393714" y="0"/>
                </a:lnTo>
                <a:lnTo>
                  <a:pt x="2393714" y="1961848"/>
                </a:lnTo>
                <a:lnTo>
                  <a:pt x="0" y="196184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2263210" y="8356283"/>
            <a:ext cx="1409601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KJ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1079</Words>
  <Application>Microsoft Office PowerPoint</Application>
  <PresentationFormat>Vlastní</PresentationFormat>
  <Paragraphs>147</Paragraphs>
  <Slides>15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2" baseType="lpstr">
      <vt:lpstr>Poppins</vt:lpstr>
      <vt:lpstr>Roboto Bold</vt:lpstr>
      <vt:lpstr>Poppins Bold</vt:lpstr>
      <vt:lpstr>Arial</vt:lpstr>
      <vt:lpstr>Calibri</vt:lpstr>
      <vt:lpstr>Roboto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in STEM education</dc:title>
  <dc:creator>Katka</dc:creator>
  <cp:lastModifiedBy>Katka</cp:lastModifiedBy>
  <cp:revision>2</cp:revision>
  <dcterms:created xsi:type="dcterms:W3CDTF">2006-08-16T00:00:00Z</dcterms:created>
  <dcterms:modified xsi:type="dcterms:W3CDTF">2026-03-25T06:14:55Z</dcterms:modified>
  <dc:identifier>DAHE2CzQIxI</dc:identifier>
</cp:coreProperties>
</file>